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6" r:id="rId5"/>
    <p:sldId id="257" r:id="rId6"/>
    <p:sldId id="265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E6E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E423-EEC5-4DEC-8D9D-2CA7557C0EF1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324C-193F-4EC2-99E1-6621E5DDE0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37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45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69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29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3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27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00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86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36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16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86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EF3D-5E2D-45D2-A155-8177D07A9DE2}" type="datetimeFigureOut">
              <a:rPr lang="es-CL" smtClean="0"/>
              <a:t>05-05-2025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5A16-F8E0-4862-B8FB-32EDF84C0B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50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perez@integra.c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manaeducacionartistica.cultura.gob.cl/recados-de-gabriela-mistral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manaeducacionartistica.cultura.gob.cl/como-participa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76"/>
          <a:stretch/>
        </p:blipFill>
        <p:spPr>
          <a:xfrm>
            <a:off x="-316374" y="4018845"/>
            <a:ext cx="10194152" cy="25569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0959" y="1810495"/>
            <a:ext cx="8033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Orientaciones SEA 2025</a:t>
            </a:r>
          </a:p>
          <a:p>
            <a:pPr algn="ctr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Comunidades educativas con sello pedagógico artístico; Región de La Araucanía. 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51942" y="320705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67F76"/>
                </a:solidFill>
              </a:rPr>
              <a:t>CT Constanza Pérez Cofré; Departamento de educación.</a:t>
            </a:r>
          </a:p>
          <a:p>
            <a:pPr algn="ctr"/>
            <a:r>
              <a:rPr lang="es-ES" sz="1600" b="1" dirty="0" smtClean="0">
                <a:solidFill>
                  <a:srgbClr val="F67F76"/>
                </a:solidFill>
              </a:rPr>
              <a:t>06 de mayo, 2025</a:t>
            </a:r>
            <a:endParaRPr lang="es-ES" sz="1600" b="1" dirty="0">
              <a:solidFill>
                <a:srgbClr val="F67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4054323"/>
            <a:ext cx="12192000" cy="2606122"/>
          </a:xfrm>
          <a:solidFill>
            <a:schemeClr val="tx2">
              <a:lumMod val="40000"/>
              <a:lumOff val="60000"/>
              <a:alpha val="61961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Educación artística y el cultivo de la expresividad en los niños y niñas, es algo que anima a la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Parvularia desde siempre y hoy nos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hemos propuesto relevar el concepto y la vivencia de los lenguajes artísticos a través de la SEA 2025 para las comunidades educativas abran otras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posibilidades para la imaginación, la creatividad, el goce estético, la exploración sensorial y la fantasía a través de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marL="0" indent="0" algn="just">
              <a:buNone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ts val="1500"/>
              </a:lnSpc>
              <a:buNone/>
            </a:pPr>
            <a:r>
              <a:rPr lang="es-E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“El Muro de Gabriela. Recados para los niños y niñas de La Araucanía”.</a:t>
            </a:r>
          </a:p>
          <a:p>
            <a:pPr marL="0" indent="0" algn="ctr">
              <a:lnSpc>
                <a:spcPts val="1500"/>
              </a:lnSpc>
              <a:buNone/>
            </a:pPr>
            <a:endParaRPr lang="es-ES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ts val="1500"/>
              </a:lnSpc>
              <a:buNone/>
            </a:pPr>
            <a:endParaRPr lang="es-ES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ts val="1500"/>
              </a:lnSpc>
              <a:buNone/>
            </a:pPr>
            <a:endParaRPr lang="es-CL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94754" y="1740722"/>
            <a:ext cx="8523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obra </a:t>
            </a:r>
            <a:r>
              <a:rPr lang="es-ES" dirty="0"/>
              <a:t>«Recados» de Gabriela </a:t>
            </a:r>
            <a:r>
              <a:rPr lang="es-ES" dirty="0" smtClean="0"/>
              <a:t>Mistral </a:t>
            </a:r>
            <a:r>
              <a:rPr lang="es-ES" dirty="0"/>
              <a:t>(1889-1957) en un homenaje a su obra poética y legado </a:t>
            </a:r>
            <a:r>
              <a:rPr lang="es-ES" dirty="0" smtClean="0"/>
              <a:t>pedagógico </a:t>
            </a:r>
            <a:r>
              <a:rPr lang="es-ES" dirty="0"/>
              <a:t>a 80 años del Premio Nobel de </a:t>
            </a:r>
            <a:r>
              <a:rPr lang="es-ES" dirty="0" smtClean="0"/>
              <a:t>Literatura,  </a:t>
            </a:r>
            <a:r>
              <a:rPr lang="es-ES" dirty="0"/>
              <a:t>inspira edición 2025 de la Semana de la Educación </a:t>
            </a:r>
            <a:r>
              <a:rPr lang="es-ES" dirty="0" smtClean="0"/>
              <a:t>Artística, </a:t>
            </a:r>
            <a:r>
              <a:rPr lang="es-ES" dirty="0"/>
              <a:t>con el fin de reflexionar sobre el rol del arte en la </a:t>
            </a:r>
            <a:r>
              <a:rPr lang="es-ES" dirty="0" smtClean="0"/>
              <a:t>educación para favorecer el desarrollo </a:t>
            </a:r>
            <a:r>
              <a:rPr lang="es-ES" dirty="0"/>
              <a:t>integral </a:t>
            </a:r>
            <a:r>
              <a:rPr lang="es-ES" dirty="0" smtClean="0"/>
              <a:t>de niños, niñas y jóvenes.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5" y="362302"/>
            <a:ext cx="2695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5426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00323" y="1507193"/>
            <a:ext cx="637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</a:t>
            </a:r>
            <a:r>
              <a:rPr lang="es-ES" dirty="0" smtClean="0"/>
              <a:t>SEA </a:t>
            </a:r>
            <a:r>
              <a:rPr lang="es-ES" dirty="0"/>
              <a:t>es una iniciativa internacional convocada por la </a:t>
            </a:r>
            <a:r>
              <a:rPr lang="es-ES" dirty="0" smtClean="0"/>
              <a:t>UNESCO, de la cual Chile participa desde el año 2013, que busca </a:t>
            </a:r>
            <a:r>
              <a:rPr lang="es-ES" dirty="0"/>
              <a:t>sensibilizar sobre la importancia de la educación artística</a:t>
            </a:r>
            <a:r>
              <a:rPr lang="es-ES" dirty="0" smtClean="0"/>
              <a:t>, </a:t>
            </a:r>
            <a:r>
              <a:rPr lang="es-ES" dirty="0"/>
              <a:t>la diversidad cultural, el diálogo intercultural y la cohesión social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604546" y="2905780"/>
            <a:ext cx="556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¿Cuál es la temática de la SEA 2025?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00323" y="3627258"/>
            <a:ext cx="6472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E</a:t>
            </a:r>
            <a:r>
              <a:rPr lang="es-ES" sz="1600" dirty="0" smtClean="0"/>
              <a:t>l </a:t>
            </a:r>
            <a:r>
              <a:rPr lang="es-ES" sz="1600" b="1" dirty="0"/>
              <a:t>territorio</a:t>
            </a:r>
            <a:r>
              <a:rPr lang="es-ES" sz="1600" dirty="0"/>
              <a:t>, entendido como un </a:t>
            </a:r>
            <a:r>
              <a:rPr lang="es-ES" sz="1600" dirty="0" smtClean="0"/>
              <a:t>espacio relacional </a:t>
            </a:r>
            <a:r>
              <a:rPr lang="es-ES" sz="1600" dirty="0"/>
              <a:t>entre las personas y </a:t>
            </a:r>
            <a:r>
              <a:rPr lang="es-ES" sz="1600" dirty="0" smtClean="0"/>
              <a:t>sus contextos (costumbres, vínculos con </a:t>
            </a:r>
            <a:r>
              <a:rPr lang="es-ES" sz="1600" dirty="0"/>
              <a:t>la naturaleza, </a:t>
            </a:r>
            <a:r>
              <a:rPr lang="es-ES" sz="1600" dirty="0" smtClean="0"/>
              <a:t>actividades culturales que desarrollan y símbolos) </a:t>
            </a:r>
            <a:r>
              <a:rPr lang="es-ES" sz="1600" dirty="0"/>
              <a:t>que no se agota en una </a:t>
            </a:r>
            <a:r>
              <a:rPr lang="es-ES" sz="1600" dirty="0" smtClean="0"/>
              <a:t>delimitación </a:t>
            </a:r>
            <a:r>
              <a:rPr lang="es-CL" sz="1600" dirty="0" smtClean="0"/>
              <a:t>geográfica.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La palabra </a:t>
            </a:r>
            <a:r>
              <a:rPr lang="es-ES" sz="1600" b="1" dirty="0" smtClean="0"/>
              <a:t>recado</a:t>
            </a:r>
            <a:r>
              <a:rPr lang="es-ES" sz="1600" dirty="0" smtClean="0"/>
              <a:t> deriva del verbo “recadar” que significa recoger, entendido como un mensaje importante que recogemos e intercambiamos con una persona con la que no podemos hablar directamente.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173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40742" y="643429"/>
            <a:ext cx="589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¿Nos inspiramos con algunos recados?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403305" y="1389901"/>
            <a:ext cx="11136656" cy="4154212"/>
            <a:chOff x="530626" y="1612249"/>
            <a:chExt cx="11136656" cy="415421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b="10069"/>
            <a:stretch/>
          </p:blipFill>
          <p:spPr>
            <a:xfrm>
              <a:off x="7727830" y="1612249"/>
              <a:ext cx="3939452" cy="203471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8149" y="3646964"/>
              <a:ext cx="4224731" cy="211236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l="2607" t="1436" r="977" b="4948"/>
            <a:stretch/>
          </p:blipFill>
          <p:spPr>
            <a:xfrm>
              <a:off x="530626" y="3683178"/>
              <a:ext cx="3022802" cy="208328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7830" y="3646964"/>
              <a:ext cx="3939452" cy="2112366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/>
            <a:srcRect r="10120"/>
            <a:stretch/>
          </p:blipFill>
          <p:spPr>
            <a:xfrm>
              <a:off x="530626" y="1612249"/>
              <a:ext cx="3057525" cy="203471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8151" y="1612249"/>
              <a:ext cx="4139679" cy="2034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81383" y="1664264"/>
            <a:ext cx="689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Poner </a:t>
            </a:r>
            <a:r>
              <a:rPr lang="es-ES" b="1" dirty="0" smtClean="0"/>
              <a:t>en el centro </a:t>
            </a:r>
            <a:r>
              <a:rPr lang="es-ES" dirty="0" smtClean="0"/>
              <a:t>de </a:t>
            </a:r>
            <a:r>
              <a:rPr lang="es-ES" dirty="0" smtClean="0"/>
              <a:t>la gestión pedagógica, durante la semana del                 12 al 16 de mayo la</a:t>
            </a:r>
            <a:r>
              <a:rPr lang="es-ES" b="1" dirty="0" smtClean="0"/>
              <a:t> SEA</a:t>
            </a:r>
            <a:r>
              <a:rPr lang="es-ES" dirty="0" smtClean="0"/>
              <a:t>  y</a:t>
            </a:r>
            <a:r>
              <a:rPr lang="es-ES" b="1" dirty="0" smtClean="0"/>
              <a:t> promover </a:t>
            </a:r>
            <a:r>
              <a:rPr lang="es-ES" b="1" dirty="0" smtClean="0"/>
              <a:t>la </a:t>
            </a:r>
            <a:r>
              <a:rPr lang="es-ES" b="1" dirty="0" smtClean="0"/>
              <a:t>creatividad y colaboración</a:t>
            </a:r>
            <a:r>
              <a:rPr lang="es-ES" dirty="0" smtClean="0"/>
              <a:t>      entre  los niños</a:t>
            </a:r>
            <a:r>
              <a:rPr lang="es-ES" dirty="0" smtClean="0"/>
              <a:t>, niñas, sus familias y el </a:t>
            </a:r>
            <a:r>
              <a:rPr lang="es-ES" dirty="0" smtClean="0"/>
              <a:t>equipo educativo </a:t>
            </a:r>
            <a:r>
              <a:rPr lang="es-ES" b="1" dirty="0" smtClean="0"/>
              <a:t>para </a:t>
            </a:r>
            <a:r>
              <a:rPr lang="es-ES" b="1" dirty="0" smtClean="0"/>
              <a:t>crear                        “El muro de Gabriela; Recados para los niños y niñas de La Araucanía</a:t>
            </a:r>
            <a:r>
              <a:rPr lang="es-ES" dirty="0" smtClean="0"/>
              <a:t>”.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34005" b="29001"/>
          <a:stretch/>
        </p:blipFill>
        <p:spPr>
          <a:xfrm>
            <a:off x="571573" y="1664264"/>
            <a:ext cx="3793949" cy="1422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6" y="0"/>
            <a:ext cx="7553599" cy="152413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19511" y="3910605"/>
            <a:ext cx="31317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¿Cómo lo haremos?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HOJA DE RUTA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6902" y="3151570"/>
            <a:ext cx="6479821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600" b="1" dirty="0" smtClean="0"/>
              <a:t>Realizar una reunión técnica </a:t>
            </a:r>
            <a:r>
              <a:rPr lang="es-ES" sz="1600" dirty="0" smtClean="0"/>
              <a:t>para realizar bajada de las orientaciones SEA, motivar al equipo y tomar decisiones. 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/>
              <a:t>Organizar y planificar la SEA</a:t>
            </a:r>
            <a:r>
              <a:rPr lang="es-ES" sz="1600" dirty="0" smtClean="0"/>
              <a:t>, esto es: Las experiencias educativas que realizarán con los niños y niñas,  convocatoria para las familias y redes, construcción del muro de Gabriela; Recados para los niños y niñas de La Araucanía,</a:t>
            </a:r>
            <a:r>
              <a:rPr lang="es-ES" sz="1600" dirty="0" smtClean="0"/>
              <a:t> </a:t>
            </a:r>
            <a:r>
              <a:rPr lang="es-ES" sz="1600" dirty="0" smtClean="0"/>
              <a:t>los </a:t>
            </a:r>
            <a:r>
              <a:rPr lang="es-ES" sz="1600" dirty="0" smtClean="0"/>
              <a:t>recursos materiales que necesitarán y el ambiente.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/>
              <a:t> Implementar </a:t>
            </a:r>
            <a:r>
              <a:rPr lang="es-ES" sz="1600" dirty="0" smtClean="0"/>
              <a:t>lo planificado. 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/>
              <a:t>Seleccionar o crear su recado</a:t>
            </a:r>
            <a:r>
              <a:rPr lang="es-ES" sz="1600" dirty="0" smtClean="0"/>
              <a:t> para las niñeces de La Araucanía, </a:t>
            </a:r>
            <a:r>
              <a:rPr lang="es-ES" sz="1600" b="1" dirty="0" smtClean="0"/>
              <a:t>fotografiarlo y remitirlo (versión digital de alta calidad) </a:t>
            </a:r>
            <a:r>
              <a:rPr lang="es-ES" sz="1600" dirty="0" smtClean="0"/>
              <a:t>a </a:t>
            </a:r>
            <a:r>
              <a:rPr lang="es-ES" sz="1600" dirty="0" smtClean="0">
                <a:hlinkClick r:id="rId4"/>
              </a:rPr>
              <a:t>caperez@integra.cl</a:t>
            </a:r>
            <a:r>
              <a:rPr lang="es-ES" sz="1600" dirty="0" smtClean="0"/>
              <a:t> el </a:t>
            </a:r>
            <a:r>
              <a:rPr lang="es-ES" sz="1600" b="1" dirty="0" smtClean="0"/>
              <a:t>lunes 19 de mayo. </a:t>
            </a:r>
            <a:endParaRPr lang="es-ES" sz="1600" b="1" dirty="0"/>
          </a:p>
        </p:txBody>
      </p:sp>
      <p:sp>
        <p:nvSpPr>
          <p:cNvPr id="10" name="Flecha derecha 9"/>
          <p:cNvSpPr/>
          <p:nvPr/>
        </p:nvSpPr>
        <p:spPr>
          <a:xfrm>
            <a:off x="3988963" y="4147690"/>
            <a:ext cx="594021" cy="4799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25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12800" y="711162"/>
            <a:ext cx="2986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Recomendaciones: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2800" y="1601198"/>
            <a:ext cx="104083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s-ES" sz="1600" dirty="0" smtClean="0"/>
              <a:t>Diseñar las experiencias de aprendizaje considerando otorgar “diversas posibilidades de exploración y juego” donde los niños y niñas puedan desarrollar su expresión creativa a través de las rondas, poemas y recados de Gabriela Mistral. Es necesario proporcionar situaciones y recursos (imágenes, conversaciones) sobre su vida, su obra y pensamiento para que toda la comunidad pueda relacionar la actividad final “El muro de Gabriela” y construir los recados para los niños y niñas de La Araucanía.” Pueden revisar los recursos disponibles para la SEA en la página </a:t>
            </a:r>
            <a:r>
              <a:rPr lang="es-CL" sz="1600" dirty="0">
                <a:hlinkClick r:id="rId2"/>
              </a:rPr>
              <a:t>https://semanaeducacionartistica.cultura.gob.cl/recados-de-gabriela-mistral/</a:t>
            </a:r>
            <a:endParaRPr lang="es-CL" sz="1600" dirty="0"/>
          </a:p>
          <a:p>
            <a:pPr marL="342900" indent="-342900" algn="just">
              <a:buAutoNum type="arabicPeriod"/>
            </a:pPr>
            <a:r>
              <a:rPr lang="es-ES" sz="1600" dirty="0" smtClean="0"/>
              <a:t>Diseñar la invitación para las familias y redes y, si es posible, entregar los recursos para que creen e ilustren su recado (hojas de block, lápices de colores, guía paso a paso).</a:t>
            </a:r>
          </a:p>
          <a:p>
            <a:pPr marL="342900" indent="-342900" algn="just">
              <a:buAutoNum type="arabicPeriod"/>
            </a:pPr>
            <a:r>
              <a:rPr lang="es-ES" sz="1600" dirty="0" smtClean="0"/>
              <a:t>Organizar el “Muro” con algunos recados de Gabriela Mistral y con la pregunta ¿Cuál es su recado para los niños y niñas de La Araucanía? </a:t>
            </a:r>
          </a:p>
          <a:p>
            <a:pPr marL="342900" indent="-342900" algn="just">
              <a:buAutoNum type="arabicPeriod"/>
            </a:pPr>
            <a:r>
              <a:rPr lang="es-ES" sz="1600" dirty="0" smtClean="0"/>
              <a:t>El Muro de Gabriela debe estar dispuesto para que la comunidad educativa pueda interactuar con los recados a través de sus sentidos el viernes 16 de mayo.</a:t>
            </a:r>
          </a:p>
          <a:p>
            <a:pPr marL="342900" indent="-342900" algn="just">
              <a:buAutoNum type="arabicPeriod"/>
            </a:pPr>
            <a:r>
              <a:rPr lang="es-ES" sz="1600" dirty="0" smtClean="0"/>
              <a:t>El día lunes 19 de mayo deben enviar en versión digital su recado “seleccionado o construido” para las niñeces de La Araucanía. Con sus recados construiremos un muro en las dependencias del edificio </a:t>
            </a:r>
            <a:r>
              <a:rPr lang="es-ES" sz="1600" dirty="0" err="1" smtClean="0"/>
              <a:t>Chacay</a:t>
            </a:r>
            <a:r>
              <a:rPr lang="es-ES" sz="1600" dirty="0" smtClean="0"/>
              <a:t> e invitaremos, el viernes 23 de mayo,  a toda la oficina regional a interactuar con él.</a:t>
            </a:r>
          </a:p>
          <a:p>
            <a:pPr algn="just"/>
            <a:endParaRPr lang="es-ES" sz="1600" dirty="0" smtClean="0"/>
          </a:p>
          <a:p>
            <a:pPr marL="342900" indent="-342900" algn="just">
              <a:buAutoNum type="arabicPeriod"/>
            </a:pPr>
            <a:endParaRPr lang="es-ES" sz="1600" dirty="0" smtClean="0"/>
          </a:p>
          <a:p>
            <a:pPr algn="just"/>
            <a:r>
              <a:rPr lang="es-ES" sz="1600" dirty="0" smtClean="0"/>
              <a:t>	</a:t>
            </a:r>
            <a:endParaRPr lang="es-ES" sz="1600" dirty="0"/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47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3510" y="1993458"/>
            <a:ext cx="8116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No olviden registrar e inscribir su iniciativa para recibir la certificación UNICEF. </a:t>
            </a:r>
            <a:r>
              <a:rPr lang="es-ES" dirty="0">
                <a:hlinkClick r:id="rId2"/>
              </a:rPr>
              <a:t>https://semanaeducacionartistica.cultura.gob.cl/como-participar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49" y="1346631"/>
            <a:ext cx="1999661" cy="19935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9" y="3348320"/>
            <a:ext cx="11379200" cy="35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35 añ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35 años" id="{F1E4A0BC-193A-4B19-B11C-C825DB578AED}" vid="{9633AD69-BF25-48EA-A932-80FCCBFB9F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35 años</Template>
  <TotalTime>796</TotalTime>
  <Words>758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35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de los Angeles Perez Cofre</dc:creator>
  <cp:lastModifiedBy>Constanza de los Angeles Perez Cofre</cp:lastModifiedBy>
  <cp:revision>43</cp:revision>
  <dcterms:created xsi:type="dcterms:W3CDTF">2024-04-08T13:52:07Z</dcterms:created>
  <dcterms:modified xsi:type="dcterms:W3CDTF">2025-05-05T20:58:40Z</dcterms:modified>
</cp:coreProperties>
</file>