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3" r:id="rId5"/>
    <p:sldId id="260" r:id="rId6"/>
    <p:sldId id="261" r:id="rId7"/>
    <p:sldId id="262" r:id="rId8"/>
    <p:sldId id="265" r:id="rId9"/>
    <p:sldId id="264" r:id="rId10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8/9/2024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677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060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727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90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276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395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06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68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980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072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5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7A131F-D5DE-41A5-B4CF-4F345319B40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AF4666D-BD98-40A5-A75F-478B982010B2}"/>
              </a:ext>
            </a:extLst>
          </p:cNvPr>
          <p:cNvSpPr/>
          <p:nvPr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8680585-71F9-4721-A998-4974171D2EB4}"/>
              </a:ext>
            </a:extLst>
          </p:cNvPr>
          <p:cNvSpPr/>
          <p:nvPr/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2BC95C2-2EEC-4F59-ABA8-660B0D059CCF}"/>
              </a:ext>
            </a:extLst>
          </p:cNvPr>
          <p:cNvSpPr/>
          <p:nvPr/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</a:extLst>
          </p:cNvPr>
          <p:cNvGrpSpPr/>
          <p:nvPr/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</a:extLst>
            </p:cNvPr>
            <p:cNvSpPr/>
            <p:nvPr/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</a:extLst>
            </p:cNvPr>
            <p:cNvSpPr/>
            <p:nvPr/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</a:extLst>
            </p:cNvPr>
            <p:cNvSpPr/>
            <p:nvPr/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</a:extLst>
            </p:cNvPr>
            <p:cNvSpPr/>
            <p:nvPr/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</a:extLst>
            </p:cNvPr>
            <p:cNvSpPr/>
            <p:nvPr/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</a:extLst>
            </p:cNvPr>
            <p:cNvSpPr/>
            <p:nvPr/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</a:extLst>
            </p:cNvPr>
            <p:cNvSpPr/>
            <p:nvPr/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</a:extLst>
          </p:cNvPr>
          <p:cNvGrpSpPr/>
          <p:nvPr/>
        </p:nvGrpSpPr>
        <p:grpSpPr>
          <a:xfrm>
            <a:off x="8610600" y="3276600"/>
            <a:ext cx="3529260" cy="3581399"/>
            <a:chOff x="4114800" y="1423987"/>
            <a:chExt cx="3961542" cy="4007547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</a:extLst>
            </p:cNvPr>
            <p:cNvSpPr/>
            <p:nvPr/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</a:extLst>
            </p:cNvPr>
            <p:cNvSpPr/>
            <p:nvPr/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</a:extLst>
            </p:cNvPr>
            <p:cNvSpPr/>
            <p:nvPr/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</a:extLst>
            </p:cNvPr>
            <p:cNvSpPr/>
            <p:nvPr/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</a:extLst>
            </p:cNvPr>
            <p:cNvSpPr/>
            <p:nvPr/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</a:extLst>
            </p:cNvPr>
            <p:cNvSpPr/>
            <p:nvPr/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</a:extLst>
            </p:cNvPr>
            <p:cNvSpPr/>
            <p:nvPr/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0DAF61AA-5A98-4049-A93E-477E5505141A}" type="datetimeFigureOut">
              <a:rPr lang="en-US" smtClean="0"/>
              <a:pPr/>
              <a:t>8/9/2024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00" kern="1200" cap="all" spc="200" dirty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73B850FF-6169-4056-8077-06FFA93A536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74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Char char="+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8" name="Rectangle 69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9" name="Rectangle 71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6" name="Imagen 5" descr="Personas sentadas en una mesa&#10;&#10;Descripción generada automáticamente con confianza baja">
            <a:extLst>
              <a:ext uri="{FF2B5EF4-FFF2-40B4-BE49-F238E27FC236}">
                <a16:creationId xmlns:a16="http://schemas.microsoft.com/office/drawing/2014/main" id="{524D434B-A0B1-20A4-AB46-C8774088579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29781" r="-1" b="-1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sp>
        <p:nvSpPr>
          <p:cNvPr id="130" name="Rectangle 73">
            <a:extLst>
              <a:ext uri="{FF2B5EF4-FFF2-40B4-BE49-F238E27FC236}">
                <a16:creationId xmlns:a16="http://schemas.microsoft.com/office/drawing/2014/main" id="{F23DAFF7-4C98-4E0E-8986-198D54B6C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30952" y="0"/>
            <a:ext cx="6858000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56D009D-6E8F-D0E2-D7C4-4E16C1559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8373" y="744909"/>
            <a:ext cx="4958128" cy="3575090"/>
          </a:xfrm>
        </p:spPr>
        <p:txBody>
          <a:bodyPr anchor="b">
            <a:normAutofit/>
          </a:bodyPr>
          <a:lstStyle/>
          <a:p>
            <a:pPr algn="l"/>
            <a:r>
              <a:rPr lang="es-CL" sz="5400">
                <a:solidFill>
                  <a:srgbClr val="FFFFFF"/>
                </a:solidFill>
              </a:rPr>
              <a:t>COMPARTIR LA ALEGRÍA DE CREAR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F3874DC-8955-BF2A-F018-AB9C545B47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68373" y="4455151"/>
            <a:ext cx="4958128" cy="1766047"/>
          </a:xfrm>
        </p:spPr>
        <p:txBody>
          <a:bodyPr anchor="t">
            <a:normAutofit/>
          </a:bodyPr>
          <a:lstStyle/>
          <a:p>
            <a:pPr algn="l"/>
            <a:r>
              <a:rPr lang="es-CL" sz="2200">
                <a:solidFill>
                  <a:srgbClr val="FFFFFF"/>
                </a:solidFill>
              </a:rPr>
              <a:t>AJEDREZ : </a:t>
            </a:r>
          </a:p>
          <a:p>
            <a:pPr algn="l"/>
            <a:r>
              <a:rPr lang="es-CL" sz="2200">
                <a:solidFill>
                  <a:srgbClr val="FFFFFF"/>
                </a:solidFill>
              </a:rPr>
              <a:t>EDUCACIÓN+ ARTE+CIENCIA</a:t>
            </a:r>
          </a:p>
        </p:txBody>
      </p:sp>
      <p:grpSp>
        <p:nvGrpSpPr>
          <p:cNvPr id="131" name="Top Left">
            <a:extLst>
              <a:ext uri="{FF2B5EF4-FFF2-40B4-BE49-F238E27FC236}">
                <a16:creationId xmlns:a16="http://schemas.microsoft.com/office/drawing/2014/main" id="{18579DB9-24B0-487B-81E3-8D02AD5F8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32" name="Freeform: Shape 76">
              <a:extLst>
                <a:ext uri="{FF2B5EF4-FFF2-40B4-BE49-F238E27FC236}">
                  <a16:creationId xmlns:a16="http://schemas.microsoft.com/office/drawing/2014/main" id="{7180CB2C-161F-4538-9214-24AF97B01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77">
              <a:extLst>
                <a:ext uri="{FF2B5EF4-FFF2-40B4-BE49-F238E27FC236}">
                  <a16:creationId xmlns:a16="http://schemas.microsoft.com/office/drawing/2014/main" id="{EE25AFBE-8731-4348-B66F-FD7E38F76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78">
              <a:extLst>
                <a:ext uri="{FF2B5EF4-FFF2-40B4-BE49-F238E27FC236}">
                  <a16:creationId xmlns:a16="http://schemas.microsoft.com/office/drawing/2014/main" id="{5F6C27D8-4E47-470F-B6B5-407CE7D1D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79">
              <a:extLst>
                <a:ext uri="{FF2B5EF4-FFF2-40B4-BE49-F238E27FC236}">
                  <a16:creationId xmlns:a16="http://schemas.microsoft.com/office/drawing/2014/main" id="{66348964-B561-445E-A6A4-730FBA428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80">
              <a:extLst>
                <a:ext uri="{FF2B5EF4-FFF2-40B4-BE49-F238E27FC236}">
                  <a16:creationId xmlns:a16="http://schemas.microsoft.com/office/drawing/2014/main" id="{C5D1A3FD-B031-4670-8F09-29E8E38D4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81">
              <a:extLst>
                <a:ext uri="{FF2B5EF4-FFF2-40B4-BE49-F238E27FC236}">
                  <a16:creationId xmlns:a16="http://schemas.microsoft.com/office/drawing/2014/main" id="{80BD3287-1860-4987-8CA5-8728EDBB6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1FEEEA6-82B5-4005-A3D5-FC2A152F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85" name="Bottom Right">
            <a:extLst>
              <a:ext uri="{FF2B5EF4-FFF2-40B4-BE49-F238E27FC236}">
                <a16:creationId xmlns:a16="http://schemas.microsoft.com/office/drawing/2014/main" id="{8F281804-17FE-49B9-9065-1A44CD473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138" name="Graphic 157">
              <a:extLst>
                <a:ext uri="{FF2B5EF4-FFF2-40B4-BE49-F238E27FC236}">
                  <a16:creationId xmlns:a16="http://schemas.microsoft.com/office/drawing/2014/main" id="{737BB70B-7AAF-4229-8400-5AFF12A23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39" name="Freeform: Shape 87">
                <a:extLst>
                  <a:ext uri="{FF2B5EF4-FFF2-40B4-BE49-F238E27FC236}">
                    <a16:creationId xmlns:a16="http://schemas.microsoft.com/office/drawing/2014/main" id="{9B992201-AA48-4BE7-ADC2-908B16934F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840E3649-4ED2-4501-AF92-DEC3DFF5C8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: Shape 89">
                <a:extLst>
                  <a:ext uri="{FF2B5EF4-FFF2-40B4-BE49-F238E27FC236}">
                    <a16:creationId xmlns:a16="http://schemas.microsoft.com/office/drawing/2014/main" id="{68B38FD5-4195-4693-8AB7-D01C58D21E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90">
                <a:extLst>
                  <a:ext uri="{FF2B5EF4-FFF2-40B4-BE49-F238E27FC236}">
                    <a16:creationId xmlns:a16="http://schemas.microsoft.com/office/drawing/2014/main" id="{F0635352-3FD2-43A8-832C-705F1CB917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91">
                <a:extLst>
                  <a:ext uri="{FF2B5EF4-FFF2-40B4-BE49-F238E27FC236}">
                    <a16:creationId xmlns:a16="http://schemas.microsoft.com/office/drawing/2014/main" id="{FBEAF61E-74F7-41BA-9576-39B196150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92">
                <a:extLst>
                  <a:ext uri="{FF2B5EF4-FFF2-40B4-BE49-F238E27FC236}">
                    <a16:creationId xmlns:a16="http://schemas.microsoft.com/office/drawing/2014/main" id="{AB31D9B5-1401-4F40-BEE6-D49291995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93">
                <a:extLst>
                  <a:ext uri="{FF2B5EF4-FFF2-40B4-BE49-F238E27FC236}">
                    <a16:creationId xmlns:a16="http://schemas.microsoft.com/office/drawing/2014/main" id="{8EDD38F5-BC63-401D-8C72-8D41A360A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05CE5B18-7300-438F-80EB-4F4E431C8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8726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3" name="Top Left">
            <a:extLst>
              <a:ext uri="{FF2B5EF4-FFF2-40B4-BE49-F238E27FC236}">
                <a16:creationId xmlns:a16="http://schemas.microsoft.com/office/drawing/2014/main" id="{FADD1535-ED83-48B3-8EB1-671A080F0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70C64DB-421C-4FFD-8EB1-A7D1A5DC1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C04BFFB-0C30-49E1-B4F0-243531219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68C7354-F4EF-4BC5-BF44-01614E0B9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45981B8-FB15-43E7-B1CE-AE4A5E9B1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5F05D22-2B12-4452-A804-346878D55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B26EE6B-DF99-4B8A-8859-82A92A598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E8FB053-1663-44BA-8128-0C19BD762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E5E4F4-4EE0-49E3-98E5-F1E2BB91A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D51D88EF-1AFB-6AB4-D5EF-E5DF32590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4390807" cy="1664573"/>
          </a:xfrm>
        </p:spPr>
        <p:txBody>
          <a:bodyPr>
            <a:normAutofit/>
          </a:bodyPr>
          <a:lstStyle/>
          <a:p>
            <a:r>
              <a:rPr lang="es-CL" dirty="0"/>
              <a:t>CONTEXTO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E03D1D-B089-920B-A0F8-ACA042792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756" y="1839686"/>
            <a:ext cx="4390524" cy="467714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es-CL" sz="1600" dirty="0"/>
              <a:t>Nuestra propuesta de Ajedrez: educación+arte+ciencia, una práctica artística colaborativa en contexto de equidad de género, involucra la participación de grupos de niñas, jovencitas y mujeres de diversas comunas del territorio nacional e internacional;  permitiendo brindar oportunidades para reducir la gran brecha que existe actualmente en relación a que el porcentaje de mujeres en actividades importantes de ajedrez, no alcanzan a llegar al 10%. Es así que nace el proyecto DAMAS DEL TABLERO, donde además se va incorporando al grupo participativo, otras artes, como la música (canto, piano, </a:t>
            </a:r>
            <a:r>
              <a:rPr lang="es-CL" sz="1600" dirty="0" err="1"/>
              <a:t>etc</a:t>
            </a:r>
            <a:r>
              <a:rPr lang="es-CL" sz="1600" dirty="0"/>
              <a:t>…).</a:t>
            </a:r>
          </a:p>
        </p:txBody>
      </p:sp>
      <p:pic>
        <p:nvPicPr>
          <p:cNvPr id="5" name="Picture 4" descr="Primera movida de un juego de ajedrez">
            <a:extLst>
              <a:ext uri="{FF2B5EF4-FFF2-40B4-BE49-F238E27FC236}">
                <a16:creationId xmlns:a16="http://schemas.microsoft.com/office/drawing/2014/main" id="{DD70593F-460C-0495-22AA-3B63E489CE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391" r="8534"/>
          <a:stretch/>
        </p:blipFill>
        <p:spPr>
          <a:xfrm>
            <a:off x="5996628" y="10"/>
            <a:ext cx="3097681" cy="3428990"/>
          </a:xfrm>
          <a:prstGeom prst="rect">
            <a:avLst/>
          </a:prstGeom>
        </p:spPr>
      </p:pic>
      <p:grpSp>
        <p:nvGrpSpPr>
          <p:cNvPr id="23" name="Bottom Right">
            <a:extLst>
              <a:ext uri="{FF2B5EF4-FFF2-40B4-BE49-F238E27FC236}">
                <a16:creationId xmlns:a16="http://schemas.microsoft.com/office/drawing/2014/main" id="{01081332-6CA1-49C2-A979-7709509AD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24" name="Graphic 157">
              <a:extLst>
                <a:ext uri="{FF2B5EF4-FFF2-40B4-BE49-F238E27FC236}">
                  <a16:creationId xmlns:a16="http://schemas.microsoft.com/office/drawing/2014/main" id="{826B0664-73BC-4FCB-A447-57F7F67647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3242A3E-DBD8-44D5-930F-DA776CA069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F331C242-2FF0-40D4-BF95-4A27680F26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500FE3B-EB2C-4A5D-ABA7-35137B2BA5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E1EA3BF-3A9F-4CD0-9640-6FF67F4430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17F4411F-5B81-451C-A006-8754E1618A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4E4D64BD-20E2-44CF-AEB4-A87A43376B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0B309630-6603-4319-BAB8-93102ABEB3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540FCD4-859A-4602-9CBC-C697E3877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93E08133-9DE0-F8D2-D74F-5E067DBBC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0390" y="15178"/>
            <a:ext cx="3042786" cy="341382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6FDD05C-5C2A-3FD6-0E6A-8971C1043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177" y="3439905"/>
            <a:ext cx="3651789" cy="307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704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3" name="Top Left">
            <a:extLst>
              <a:ext uri="{FF2B5EF4-FFF2-40B4-BE49-F238E27FC236}">
                <a16:creationId xmlns:a16="http://schemas.microsoft.com/office/drawing/2014/main" id="{9C6A6A21-4C17-4D70-902F-429763934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680322C-01BD-4DDE-8667-A1C82E3414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0CD4D67-14DF-4C2D-B42C-0532C55AC9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A40E032-134E-4905-9B38-5C5D53B86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5DAE0B8-3872-45CE-8EF9-412CDEC3C4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3FDCF74-E06B-4837-A10F-033EE637D6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4BADACF-06C7-4B5D-A714-089786B51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2BFF042-59B9-4F74-8514-96C43FB8B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70FECA2-981E-4045-81E5-F5F6C72DE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2D7D0EDF-6C68-3BAC-EFDD-B880BFADD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5605358" cy="16645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CL" sz="3400"/>
              <a:t>Ajedrez: Educación+arte+ciencia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12E1FC-3380-C783-5CEA-9A56EFAC7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755" y="2013858"/>
            <a:ext cx="5604997" cy="4099230"/>
          </a:xfrm>
        </p:spPr>
        <p:txBody>
          <a:bodyPr>
            <a:normAutofit/>
          </a:bodyPr>
          <a:lstStyle/>
          <a:p>
            <a:r>
              <a:rPr lang="es-CL" sz="1800" dirty="0"/>
              <a:t>El ajedrez como arte, cumple con ser una actividad refinada, creativa que expresa y mueve  emociones, sentimientos. Postura asumida por diversos escritores, entre ellos el extensamente considerado escritor y poeta Jorge Luis Borges: “…</a:t>
            </a:r>
            <a:r>
              <a:rPr lang="es-CL" sz="1800" b="1" dirty="0">
                <a:latin typeface="Centaur" panose="02030504050205020304" pitchFamily="18" charset="0"/>
              </a:rPr>
              <a:t>Adentro irradian mágicos rigores las formas: torre homérica, ligero caballo, armada reina, rey postrero, oblicuo alfil y peones agresores</a:t>
            </a:r>
            <a:r>
              <a:rPr lang="es-CL" sz="1800" dirty="0"/>
              <a:t>…”.</a:t>
            </a:r>
          </a:p>
          <a:p>
            <a:r>
              <a:rPr lang="es-CL" sz="1800" dirty="0"/>
              <a:t> Además, al igual que otras artes,  permite fluir, tal como lo menciona el psicólogo Mihály Csikszentmihályi en su libro “Fluir” , generando felicidad y placer a quien lo practica.</a:t>
            </a:r>
          </a:p>
        </p:txBody>
      </p:sp>
      <p:pic>
        <p:nvPicPr>
          <p:cNvPr id="5" name="Picture 4" descr="Jaque mate en una partida de ajedrez">
            <a:extLst>
              <a:ext uri="{FF2B5EF4-FFF2-40B4-BE49-F238E27FC236}">
                <a16:creationId xmlns:a16="http://schemas.microsoft.com/office/drawing/2014/main" id="{D1E3D0C1-FBFF-AC75-BAC4-3124426BDF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111" r="23624" b="2"/>
          <a:stretch/>
        </p:blipFill>
        <p:spPr>
          <a:xfrm>
            <a:off x="7188594" y="10"/>
            <a:ext cx="5003406" cy="6857990"/>
          </a:xfrm>
          <a:prstGeom prst="rect">
            <a:avLst/>
          </a:prstGeom>
        </p:spPr>
      </p:pic>
      <p:grpSp>
        <p:nvGrpSpPr>
          <p:cNvPr id="23" name="Bottom Right">
            <a:extLst>
              <a:ext uri="{FF2B5EF4-FFF2-40B4-BE49-F238E27FC236}">
                <a16:creationId xmlns:a16="http://schemas.microsoft.com/office/drawing/2014/main" id="{741948F9-C525-410D-9F0C-63EA1E0F39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24" name="Graphic 157">
              <a:extLst>
                <a:ext uri="{FF2B5EF4-FFF2-40B4-BE49-F238E27FC236}">
                  <a16:creationId xmlns:a16="http://schemas.microsoft.com/office/drawing/2014/main" id="{59C11362-4204-47B3-85DC-7A22A1E303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DFD42FE5-B58A-4613-8A3B-D0120D21B6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A861743-3DF1-47A2-8CFF-99A470A9DC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9F3A9B8B-EB41-4F45-8831-A7B5D41E05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D659F99D-ACED-471C-8BAC-73C596DDAB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AC603F71-A3F3-49F0-A292-573F37EB67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FB6F9021-2B6B-4252-AC9D-30C1A2C98D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7875012E-B86B-411F-B93B-A69ED6D20B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FB9C5D7-2BF3-4748-9582-FF22361FA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14576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3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2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5" name="Top left">
            <a:extLst>
              <a:ext uri="{FF2B5EF4-FFF2-40B4-BE49-F238E27FC236}">
                <a16:creationId xmlns:a16="http://schemas.microsoft.com/office/drawing/2014/main" id="{C23BAD38-30D1-4252-8149-903B66D8B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EF8871A-7DF5-4751-8948-75984B0FB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6A6F3E3-6529-4B7E-8D31-317E141F1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C70AD52-D54F-41A3-91B9-9BC0DDAF89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A37F2387-BA4B-46C5-ABBD-E9272097EC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2E1B2E0-5DD5-4599-BDEC-F26CEF9E9B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A88C97C-1B3C-4A30-B1C0-D4AFEDC97C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6C4CC9D-7C49-41ED-8FE2-61EC66F0B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51EA8C3-05E0-4F68-9BA7-F3F6C669D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1517DA88-37C2-1696-BDA0-7812BA279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275" y="163350"/>
            <a:ext cx="5996619" cy="20658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Ajedrez: Educación+arte+ciencia</a:t>
            </a:r>
            <a:endParaRPr lang="en-US" sz="3800" kern="120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55" name="Cross">
            <a:extLst>
              <a:ext uri="{FF2B5EF4-FFF2-40B4-BE49-F238E27FC236}">
                <a16:creationId xmlns:a16="http://schemas.microsoft.com/office/drawing/2014/main" id="{4927067E-BE13-4DBB-AC1E-9847B890B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45264" y="149792"/>
            <a:ext cx="118872" cy="118872"/>
            <a:chOff x="1175347" y="3733800"/>
            <a:chExt cx="118872" cy="118872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62F8BF3-36CC-4073-AE00-A422A57FDB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95C5F4E-7F61-464E-B716-44F5797553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716EB409-6197-2980-E68C-D019BD3F28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56384" y="1783902"/>
            <a:ext cx="4558269" cy="449838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0B82866-4C3F-BA3C-126C-9A808C43A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627" y="2362589"/>
            <a:ext cx="5151489" cy="3919694"/>
          </a:xfrm>
          <a:prstGeom prst="rect">
            <a:avLst/>
          </a:prstGeom>
        </p:spPr>
      </p:pic>
      <p:grpSp>
        <p:nvGrpSpPr>
          <p:cNvPr id="59" name="Bottom Right">
            <a:extLst>
              <a:ext uri="{FF2B5EF4-FFF2-40B4-BE49-F238E27FC236}">
                <a16:creationId xmlns:a16="http://schemas.microsoft.com/office/drawing/2014/main" id="{D11A5264-0A9F-46A0-B3ED-9B336D970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60" name="Graphic 157">
              <a:extLst>
                <a:ext uri="{FF2B5EF4-FFF2-40B4-BE49-F238E27FC236}">
                  <a16:creationId xmlns:a16="http://schemas.microsoft.com/office/drawing/2014/main" id="{A1B8A55C-B130-4222-B98F-16CA78B9CF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82D40CFF-E2DF-48E0-8896-5166887A3C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37A4DB32-F7AD-42D8-A125-6CFB9B252B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76CA230A-C491-40F1-B028-898C23C8D2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E27DB684-4D1D-4152-8ECC-62EC93D71D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70AD88BE-AE84-4CD6-A22A-26C3D9BD20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FC9DC46C-EF52-4B9D-98C0-6225FB9D5F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C279F2D-8036-4201-8D63-8BE961F092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554FA09-485D-4EB3-9D6F-C19A292F7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16626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5" name="Rectangle 10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36" name="Top left">
            <a:extLst>
              <a:ext uri="{FF2B5EF4-FFF2-40B4-BE49-F238E27FC236}">
                <a16:creationId xmlns:a16="http://schemas.microsoft.com/office/drawing/2014/main" id="{A345EEC5-ECAA-408B-B9D7-1C0E1102C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37" name="Freeform: Shape 13">
              <a:extLst>
                <a:ext uri="{FF2B5EF4-FFF2-40B4-BE49-F238E27FC236}">
                  <a16:creationId xmlns:a16="http://schemas.microsoft.com/office/drawing/2014/main" id="{C09B09D8-FF9D-4CE5-853B-3BA46FD5C3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38" name="Freeform: Shape 14">
              <a:extLst>
                <a:ext uri="{FF2B5EF4-FFF2-40B4-BE49-F238E27FC236}">
                  <a16:creationId xmlns:a16="http://schemas.microsoft.com/office/drawing/2014/main" id="{7DC978A2-F53F-4B72-9BAC-5F78F00B6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15">
              <a:extLst>
                <a:ext uri="{FF2B5EF4-FFF2-40B4-BE49-F238E27FC236}">
                  <a16:creationId xmlns:a16="http://schemas.microsoft.com/office/drawing/2014/main" id="{4F73D09D-1DE1-441E-88F5-CD2CBAB88D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16">
              <a:extLst>
                <a:ext uri="{FF2B5EF4-FFF2-40B4-BE49-F238E27FC236}">
                  <a16:creationId xmlns:a16="http://schemas.microsoft.com/office/drawing/2014/main" id="{9DE61DBF-5FB0-4603-BE95-C566DD48BE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17">
              <a:extLst>
                <a:ext uri="{FF2B5EF4-FFF2-40B4-BE49-F238E27FC236}">
                  <a16:creationId xmlns:a16="http://schemas.microsoft.com/office/drawing/2014/main" id="{D8C89DF5-F013-4C54-B9AD-2E158706C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18">
              <a:extLst>
                <a:ext uri="{FF2B5EF4-FFF2-40B4-BE49-F238E27FC236}">
                  <a16:creationId xmlns:a16="http://schemas.microsoft.com/office/drawing/2014/main" id="{9ED89947-A3CF-4B11-8DE7-5D07A57CB9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19">
              <a:extLst>
                <a:ext uri="{FF2B5EF4-FFF2-40B4-BE49-F238E27FC236}">
                  <a16:creationId xmlns:a16="http://schemas.microsoft.com/office/drawing/2014/main" id="{D3E24021-DB80-451B-96A6-0D21AC0C84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20">
              <a:extLst>
                <a:ext uri="{FF2B5EF4-FFF2-40B4-BE49-F238E27FC236}">
                  <a16:creationId xmlns:a16="http://schemas.microsoft.com/office/drawing/2014/main" id="{2BDA2B48-4CD9-45C3-8F12-2125533678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5A6E204C-669D-553D-9981-A61EEBF59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10246090" cy="1471193"/>
          </a:xfrm>
        </p:spPr>
        <p:txBody>
          <a:bodyPr>
            <a:normAutofit/>
          </a:bodyPr>
          <a:lstStyle/>
          <a:p>
            <a:r>
              <a:rPr lang="es-CL"/>
              <a:t>Ajedrez: Educación+arte+ciencia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4D93BE-6531-1FFF-D2E0-680951487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756" y="2384474"/>
            <a:ext cx="4810872" cy="372861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CL" sz="1500"/>
              <a:t>Nos hace sentido, ya que la práctica del Ajedrez, permite desarrollar un cerebro integrado, mejorando la empatía; los procesos cognitivos superiores, pensamiento estratégico, aprendiendo a gestionar emociones, control de la ansiedad,  reduciendo la impulsividad, la toma de decisiones y resolución de problemas. Habilidades tan necesarias actualmente considerando el contexto de aumento en trastornos de salud mental posterior a la pandemia por covid-19. </a:t>
            </a:r>
          </a:p>
          <a:p>
            <a:pPr>
              <a:lnSpc>
                <a:spcPct val="100000"/>
              </a:lnSpc>
            </a:pPr>
            <a:r>
              <a:rPr lang="es-CL" sz="1500"/>
              <a:t>Nota: Hay estudios con imágenes de RNM funcional que respaldan lo antes mencionado.</a:t>
            </a:r>
            <a:r>
              <a:rPr kumimoji="0" lang="es-MX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Geomanist"/>
                <a:ea typeface="+mn-ea"/>
                <a:cs typeface="+mn-cs"/>
              </a:rPr>
              <a:t> Imagen obtenida </a:t>
            </a: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Geomanist"/>
                <a:ea typeface="+mn-ea"/>
                <a:cs typeface="+mn-cs"/>
              </a:rPr>
              <a:t>de Powell et al. 2017</a:t>
            </a:r>
            <a:endParaRPr lang="es-CL" sz="150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5E2177E-CBEE-5EA7-093B-D42EF6282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5087" y="2304938"/>
            <a:ext cx="3551100" cy="3808150"/>
          </a:xfrm>
          <a:prstGeom prst="rect">
            <a:avLst/>
          </a:prstGeom>
        </p:spPr>
      </p:pic>
      <p:grpSp>
        <p:nvGrpSpPr>
          <p:cNvPr id="45" name="Bottom Right">
            <a:extLst>
              <a:ext uri="{FF2B5EF4-FFF2-40B4-BE49-F238E27FC236}">
                <a16:creationId xmlns:a16="http://schemas.microsoft.com/office/drawing/2014/main" id="{F0A218EB-ECC2-4D0D-9EDC-F5CB062CA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419D1C3-874F-4BF6-A356-1EA4A20D49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46" name="Graphic 157">
              <a:extLst>
                <a:ext uri="{FF2B5EF4-FFF2-40B4-BE49-F238E27FC236}">
                  <a16:creationId xmlns:a16="http://schemas.microsoft.com/office/drawing/2014/main" id="{4AC4AE33-203A-4A93-8263-6CC6BB608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47" name="Freeform: Shape 26">
                <a:extLst>
                  <a:ext uri="{FF2B5EF4-FFF2-40B4-BE49-F238E27FC236}">
                    <a16:creationId xmlns:a16="http://schemas.microsoft.com/office/drawing/2014/main" id="{1F15373C-6DCA-4058-94CC-6476950E59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27">
                <a:extLst>
                  <a:ext uri="{FF2B5EF4-FFF2-40B4-BE49-F238E27FC236}">
                    <a16:creationId xmlns:a16="http://schemas.microsoft.com/office/drawing/2014/main" id="{961BE5B1-15E0-484D-8B21-F6BA455B21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28">
                <a:extLst>
                  <a:ext uri="{FF2B5EF4-FFF2-40B4-BE49-F238E27FC236}">
                    <a16:creationId xmlns:a16="http://schemas.microsoft.com/office/drawing/2014/main" id="{81167C23-6882-4551-BF77-DF537E736E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29">
                <a:extLst>
                  <a:ext uri="{FF2B5EF4-FFF2-40B4-BE49-F238E27FC236}">
                    <a16:creationId xmlns:a16="http://schemas.microsoft.com/office/drawing/2014/main" id="{50749460-4B9F-4DE4-9931-7B5831D68F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30">
                <a:extLst>
                  <a:ext uri="{FF2B5EF4-FFF2-40B4-BE49-F238E27FC236}">
                    <a16:creationId xmlns:a16="http://schemas.microsoft.com/office/drawing/2014/main" id="{A567746C-E54C-4865-ACF1-CD31DD1D8D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31">
                <a:extLst>
                  <a:ext uri="{FF2B5EF4-FFF2-40B4-BE49-F238E27FC236}">
                    <a16:creationId xmlns:a16="http://schemas.microsoft.com/office/drawing/2014/main" id="{9E7B0826-2FBE-4B23-B784-BB7CDA8B3A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DF54EDF-BA0A-440F-B20A-2A76BFE15C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3" name="Freeform: Shape 25">
              <a:extLst>
                <a:ext uri="{FF2B5EF4-FFF2-40B4-BE49-F238E27FC236}">
                  <a16:creationId xmlns:a16="http://schemas.microsoft.com/office/drawing/2014/main" id="{A53B2ADC-F80C-403E-B1CA-BCFED2CE5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55241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C9AFBF0-AD87-67FC-A084-CD8AB7960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8460" y="559813"/>
            <a:ext cx="5605358" cy="16645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CL" sz="3400"/>
              <a:t>Ajedrez: Educación+arte+ciencia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B22F9D6-9BBB-B9C2-4DAE-9972F5F80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7" y="1123057"/>
            <a:ext cx="5365433" cy="4990030"/>
          </a:xfrm>
          <a:prstGeom prst="rect">
            <a:avLst/>
          </a:prstGeom>
        </p:spPr>
      </p:pic>
      <p:grpSp>
        <p:nvGrpSpPr>
          <p:cNvPr id="14" name="Top left">
            <a:extLst>
              <a:ext uri="{FF2B5EF4-FFF2-40B4-BE49-F238E27FC236}">
                <a16:creationId xmlns:a16="http://schemas.microsoft.com/office/drawing/2014/main" id="{C4F70370-17DE-499D-8256-4F9A352BA9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67F3889-D5A7-4B0B-A5C8-910CE49F90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0968393-494B-4758-914C-AC92C7411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3B9ECD2-208D-4E4C-85C7-86FAEFBCF6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CEC0DB1-FD35-4E6A-A339-227F3A2D6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E530033-EC4D-4252-B937-8ABB2D681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136133D-A7F2-42FA-B919-60AC41C778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4D267CA-94E7-4FD5-942D-5C3DE29C91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0D7B39F-6C07-4FE8-A354-9F9A12609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4" name="Bottom Right">
            <a:extLst>
              <a:ext uri="{FF2B5EF4-FFF2-40B4-BE49-F238E27FC236}">
                <a16:creationId xmlns:a16="http://schemas.microsoft.com/office/drawing/2014/main" id="{C493BE25-7BED-4AAF-B05A-9EB10C80E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C74F867-72FD-4FAA-9932-767684A75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26" name="Graphic 157">
              <a:extLst>
                <a:ext uri="{FF2B5EF4-FFF2-40B4-BE49-F238E27FC236}">
                  <a16:creationId xmlns:a16="http://schemas.microsoft.com/office/drawing/2014/main" id="{186A5D6B-01F1-41A2-8AE2-E20E30B048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6FB5D595-CCC3-47E7-B8F1-88394EF1FD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E36CCDE7-57DC-4910-B815-A1C0C0D8D1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005B41E5-C3EB-4C22-B6DE-8928C8314E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CC24D105-2918-455F-B496-92D82E1BD0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9FA8C24E-CE9B-4872-9D15-D4B4A24D54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60726FA3-32BA-48EA-8DCB-23BBFC7188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BEB3500D-7293-48F7-8F7E-D60FF252C1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1D84803-4454-41CE-AFB6-447705465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545911-BC45-0A61-ABE7-750B1880F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1248" y="1959430"/>
            <a:ext cx="6274910" cy="4153658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L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Es una actividad creativa INCLUSIVA, que en esta oportunidad se está desarrollando en contexto de equidad de género, sin embargo, el ajedrez es inclusivo permitiendo incorporar a la diversidad de personas que habitan nuestra comunidad, generando participaciones comprometidas, equitativas y justas.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L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El AJEDREZ no hace discriminación: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CL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Ni de EDAD;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CL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Ni de GÉNERO;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CL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Ni  de RAZA o ETNIA;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CL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Ni  SOCIOECONÓMICA;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CL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Ni IDEOLÓGICA; NI RELIGIOSA o ESPIRITUAL;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CL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Ni CULTURAL;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CL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Ni FISICA;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CL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Ni INTELECTUAL;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CL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Ni OTR@s</a:t>
            </a:r>
            <a:endParaRPr lang="es-CL" sz="1200" dirty="0"/>
          </a:p>
        </p:txBody>
      </p:sp>
    </p:spTree>
    <p:extLst>
      <p:ext uri="{BB962C8B-B14F-4D97-AF65-F5344CB8AC3E}">
        <p14:creationId xmlns:p14="http://schemas.microsoft.com/office/powerpoint/2010/main" val="2529201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7008C7-4A31-441E-5C7D-CF0BD92743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DB5B3D6-E145-882C-547E-1747BE51B7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59981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s-CL" dirty="0"/>
              <a:t>Es relevante las relaciones de compañerismo y amistad que se van creando entre las participantes durante las actividades del circuito, generando sentido de pertenencia al grupo, generando vínculos.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18DB068-6DF5-BFD6-6D7D-B61424C66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68401"/>
            <a:ext cx="9144000" cy="339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3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9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7" name="Rectangle 11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58" name="Top left">
            <a:extLst>
              <a:ext uri="{FF2B5EF4-FFF2-40B4-BE49-F238E27FC236}">
                <a16:creationId xmlns:a16="http://schemas.microsoft.com/office/drawing/2014/main" id="{32D15CB3-AC64-41F7-86F8-22A111F3D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B8FAC53-55F6-4B51-8FAD-977E5E7D7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C29D267-CD4D-4FD7-8F45-1C8FB4235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EFC9A2B-D1CA-4247-836D-EAB80EB5E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4F9AB28-B3F0-425B-8E51-E16DDB8536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91B00CE-2CF5-4DF1-A345-4516E2E83D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B332657-F1E9-428F-BA70-8DD848E553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66A6EF8-94C7-4127-9EF9-584AD6885B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B1C2001-8549-4C7B-86AB-049B0C99E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938809A3-8309-986E-2696-A04177FEE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168425"/>
            <a:ext cx="9988166" cy="1499401"/>
          </a:xfrm>
        </p:spPr>
        <p:txBody>
          <a:bodyPr>
            <a:normAutofit/>
          </a:bodyPr>
          <a:lstStyle/>
          <a:p>
            <a:pPr algn="ctr"/>
            <a:r>
              <a:rPr lang="es-CL"/>
              <a:t>Ajedrez: Educación+arte+ciencia</a:t>
            </a:r>
          </a:p>
        </p:txBody>
      </p:sp>
      <p:grpSp>
        <p:nvGrpSpPr>
          <p:cNvPr id="59" name="Bottom Right">
            <a:extLst>
              <a:ext uri="{FF2B5EF4-FFF2-40B4-BE49-F238E27FC236}">
                <a16:creationId xmlns:a16="http://schemas.microsoft.com/office/drawing/2014/main" id="{921D9B61-CDA2-49D1-82AA-534691496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25" name="Graphic 157">
              <a:extLst>
                <a:ext uri="{FF2B5EF4-FFF2-40B4-BE49-F238E27FC236}">
                  <a16:creationId xmlns:a16="http://schemas.microsoft.com/office/drawing/2014/main" id="{A202591B-301C-460E-801A-4C116AC08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6"/>
              <a:chOff x="4114800" y="1423987"/>
              <a:chExt cx="3961542" cy="4007547"/>
            </a:xfrm>
            <a:noFill/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57EC7EC-4934-4A65-B3AA-6AE3BD0739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201FEC27-F3E2-41E5-8C3B-FF66A13D84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CBFE67A7-A995-43D6-8414-EBB2A758A0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6DB28E40-FF5E-459D-B516-A16554BBBF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9724247A-6615-4D27-80F0-3392762826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495168B2-CEF6-486B-AD0C-D063CDD9885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E27C133D-9749-4B34-9018-29F3FF86C0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0388060-18B7-4BD6-A3C5-F6B8E1467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8627626-6EB9-4EF9-F2FF-D99E616C5BA3}"/>
              </a:ext>
            </a:extLst>
          </p:cNvPr>
          <p:cNvSpPr>
            <a:spLocks/>
          </p:cNvSpPr>
          <p:nvPr/>
        </p:nvSpPr>
        <p:spPr>
          <a:xfrm>
            <a:off x="600306" y="1880617"/>
            <a:ext cx="5378233" cy="420888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877824"/>
            <a:r>
              <a:rPr lang="es-CL" sz="249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Oportunidades de Desarrollo: Se realizan actividades y clases creativas online,capacitaciones,  donde se utilizan nuevas tecnologías, tableros DGT, e-</a:t>
            </a:r>
            <a:r>
              <a:rPr lang="es-CL" sz="2496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board</a:t>
            </a:r>
            <a:r>
              <a:rPr lang="es-CL" sz="249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 electrónicos, con sensores de movimiento, donde pueden crear partidas que registran y muestran los movimientos en tiempo real online. Se les entregan premios y estímulos</a:t>
            </a:r>
          </a:p>
          <a:p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2A6586A-F330-5AE5-832D-F1F1A10CF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4163" y="1880617"/>
            <a:ext cx="5378233" cy="420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99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8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62" name="Freeform: Shape 10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63" name="Freeform: Shape 12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64" name="Freeform: Shape 14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5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66" name="Freeform: Shape 17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18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19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20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21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22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23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73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74" name="Freeform: Shape 26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27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28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29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30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31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32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81" name="Rectangle 34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2" name="Rectangle 36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83" name="Picture 4" descr="Pieza del rey en tablero de ajedrez">
            <a:extLst>
              <a:ext uri="{FF2B5EF4-FFF2-40B4-BE49-F238E27FC236}">
                <a16:creationId xmlns:a16="http://schemas.microsoft.com/office/drawing/2014/main" id="{4D222680-9EFF-C47F-9810-918E2B2000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t="9996" r="-1" b="-1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sp>
        <p:nvSpPr>
          <p:cNvPr id="84" name="Rectangle 38">
            <a:extLst>
              <a:ext uri="{FF2B5EF4-FFF2-40B4-BE49-F238E27FC236}">
                <a16:creationId xmlns:a16="http://schemas.microsoft.com/office/drawing/2014/main" id="{8D2A0DB3-EF43-4032-9B27-954E12CCB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0"/>
            <a:ext cx="12188952" cy="3732362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6605C8B-1B56-3929-E25C-DFD17D1D3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275" y="156477"/>
            <a:ext cx="10190071" cy="151509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5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Ajedrez: Educación+arte+ciencia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C19480-E58B-2BBC-9265-77AECA177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8708" y="1856479"/>
            <a:ext cx="9781327" cy="8876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b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Cumple con Objetivos Estratégicos UNESCO</a:t>
            </a:r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:</a:t>
            </a:r>
          </a:p>
        </p:txBody>
      </p:sp>
      <p:grpSp>
        <p:nvGrpSpPr>
          <p:cNvPr id="85" name="Top Left">
            <a:extLst>
              <a:ext uri="{FF2B5EF4-FFF2-40B4-BE49-F238E27FC236}">
                <a16:creationId xmlns:a16="http://schemas.microsoft.com/office/drawing/2014/main" id="{18579DB9-24B0-487B-81E3-8D02AD5F8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86" name="Freeform: Shape 41">
              <a:extLst>
                <a:ext uri="{FF2B5EF4-FFF2-40B4-BE49-F238E27FC236}">
                  <a16:creationId xmlns:a16="http://schemas.microsoft.com/office/drawing/2014/main" id="{7180CB2C-161F-4538-9214-24AF97B01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42">
              <a:extLst>
                <a:ext uri="{FF2B5EF4-FFF2-40B4-BE49-F238E27FC236}">
                  <a16:creationId xmlns:a16="http://schemas.microsoft.com/office/drawing/2014/main" id="{EE25AFBE-8731-4348-B66F-FD7E38F76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43">
              <a:extLst>
                <a:ext uri="{FF2B5EF4-FFF2-40B4-BE49-F238E27FC236}">
                  <a16:creationId xmlns:a16="http://schemas.microsoft.com/office/drawing/2014/main" id="{5F6C27D8-4E47-470F-B6B5-407CE7D1D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44">
              <a:extLst>
                <a:ext uri="{FF2B5EF4-FFF2-40B4-BE49-F238E27FC236}">
                  <a16:creationId xmlns:a16="http://schemas.microsoft.com/office/drawing/2014/main" id="{66348964-B561-445E-A6A4-730FBA428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45">
              <a:extLst>
                <a:ext uri="{FF2B5EF4-FFF2-40B4-BE49-F238E27FC236}">
                  <a16:creationId xmlns:a16="http://schemas.microsoft.com/office/drawing/2014/main" id="{C5D1A3FD-B031-4670-8F09-29E8E38D4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46">
              <a:extLst>
                <a:ext uri="{FF2B5EF4-FFF2-40B4-BE49-F238E27FC236}">
                  <a16:creationId xmlns:a16="http://schemas.microsoft.com/office/drawing/2014/main" id="{80BD3287-1860-4987-8CA5-8728EDBB6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47">
              <a:extLst>
                <a:ext uri="{FF2B5EF4-FFF2-40B4-BE49-F238E27FC236}">
                  <a16:creationId xmlns:a16="http://schemas.microsoft.com/office/drawing/2014/main" id="{E1FEEEA6-82B5-4005-A3D5-FC2A152F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93" name="Bottom Right">
            <a:extLst>
              <a:ext uri="{FF2B5EF4-FFF2-40B4-BE49-F238E27FC236}">
                <a16:creationId xmlns:a16="http://schemas.microsoft.com/office/drawing/2014/main" id="{8F281804-17FE-49B9-9065-1A44CD473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51" name="Graphic 157">
              <a:extLst>
                <a:ext uri="{FF2B5EF4-FFF2-40B4-BE49-F238E27FC236}">
                  <a16:creationId xmlns:a16="http://schemas.microsoft.com/office/drawing/2014/main" id="{737BB70B-7AAF-4229-8400-5AFF12A23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94" name="Freeform: Shape 52">
                <a:extLst>
                  <a:ext uri="{FF2B5EF4-FFF2-40B4-BE49-F238E27FC236}">
                    <a16:creationId xmlns:a16="http://schemas.microsoft.com/office/drawing/2014/main" id="{9B992201-AA48-4BE7-ADC2-908B16934F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53">
                <a:extLst>
                  <a:ext uri="{FF2B5EF4-FFF2-40B4-BE49-F238E27FC236}">
                    <a16:creationId xmlns:a16="http://schemas.microsoft.com/office/drawing/2014/main" id="{840E3649-4ED2-4501-AF92-DEC3DFF5C8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54">
                <a:extLst>
                  <a:ext uri="{FF2B5EF4-FFF2-40B4-BE49-F238E27FC236}">
                    <a16:creationId xmlns:a16="http://schemas.microsoft.com/office/drawing/2014/main" id="{68B38FD5-4195-4693-8AB7-D01C58D21E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55">
                <a:extLst>
                  <a:ext uri="{FF2B5EF4-FFF2-40B4-BE49-F238E27FC236}">
                    <a16:creationId xmlns:a16="http://schemas.microsoft.com/office/drawing/2014/main" id="{F0635352-3FD2-43A8-832C-705F1CB917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56">
                <a:extLst>
                  <a:ext uri="{FF2B5EF4-FFF2-40B4-BE49-F238E27FC236}">
                    <a16:creationId xmlns:a16="http://schemas.microsoft.com/office/drawing/2014/main" id="{FBEAF61E-74F7-41BA-9576-39B196150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57">
                <a:extLst>
                  <a:ext uri="{FF2B5EF4-FFF2-40B4-BE49-F238E27FC236}">
                    <a16:creationId xmlns:a16="http://schemas.microsoft.com/office/drawing/2014/main" id="{AB31D9B5-1401-4F40-BEE6-D49291995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58">
                <a:extLst>
                  <a:ext uri="{FF2B5EF4-FFF2-40B4-BE49-F238E27FC236}">
                    <a16:creationId xmlns:a16="http://schemas.microsoft.com/office/drawing/2014/main" id="{8EDD38F5-BC63-401D-8C72-8D41A360A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1" name="Freeform: Shape 51">
              <a:extLst>
                <a:ext uri="{FF2B5EF4-FFF2-40B4-BE49-F238E27FC236}">
                  <a16:creationId xmlns:a16="http://schemas.microsoft.com/office/drawing/2014/main" id="{05CE5B18-7300-438F-80EB-4F4E431C8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CF706C66-2F13-6987-F469-6ED6C92C5F14}"/>
              </a:ext>
            </a:extLst>
          </p:cNvPr>
          <p:cNvSpPr txBox="1"/>
          <p:nvPr/>
        </p:nvSpPr>
        <p:spPr>
          <a:xfrm>
            <a:off x="5184784" y="2501232"/>
            <a:ext cx="48983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s-MX" sz="1200" b="1" i="0" u="sng" dirty="0">
                <a:solidFill>
                  <a:srgbClr val="565555"/>
                </a:solidFill>
                <a:effectLst/>
                <a:latin typeface="gobCL"/>
              </a:rPr>
              <a:t>OBJETIVO ESTRATEGICO 1</a:t>
            </a:r>
            <a:endParaRPr lang="es-MX" sz="1200" b="1" i="0" dirty="0">
              <a:solidFill>
                <a:srgbClr val="565555"/>
              </a:solidFill>
              <a:effectLst/>
              <a:latin typeface="gobCL"/>
            </a:endParaRPr>
          </a:p>
          <a:p>
            <a:pPr algn="l" fontAlgn="base"/>
            <a:r>
              <a:rPr lang="es-MX" sz="1200" b="1" i="0" dirty="0">
                <a:solidFill>
                  <a:srgbClr val="565555"/>
                </a:solidFill>
                <a:effectLst/>
                <a:latin typeface="gobCL"/>
              </a:rPr>
              <a:t> Garantizar una educación inclusiva y equitativa de calidad y promover oportunidades de aprendizaje permanente para todos, en particular a fin de reducir las desigualdades y promover sociedades del aprendizaje y creativas, especialmente de la era digital.  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45F5036-CC81-AE7B-6BB3-DC82856FC999}"/>
              </a:ext>
            </a:extLst>
          </p:cNvPr>
          <p:cNvSpPr txBox="1"/>
          <p:nvPr/>
        </p:nvSpPr>
        <p:spPr>
          <a:xfrm>
            <a:off x="5184783" y="3755205"/>
            <a:ext cx="54466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s-MX" sz="1200" b="1" i="0" u="sng" dirty="0">
                <a:solidFill>
                  <a:srgbClr val="565555"/>
                </a:solidFill>
                <a:effectLst/>
                <a:latin typeface="gobCL"/>
              </a:rPr>
              <a:t>OBJETIVO ESTRATEGICO 2</a:t>
            </a:r>
            <a:endParaRPr lang="es-MX" sz="1200" b="1" i="0" dirty="0">
              <a:solidFill>
                <a:srgbClr val="565555"/>
              </a:solidFill>
              <a:effectLst/>
              <a:latin typeface="gobCL"/>
            </a:endParaRPr>
          </a:p>
          <a:p>
            <a:pPr algn="l" fontAlgn="base"/>
            <a:r>
              <a:rPr lang="es-MX" sz="1200" b="1" i="0" dirty="0">
                <a:solidFill>
                  <a:srgbClr val="565555"/>
                </a:solidFill>
                <a:effectLst/>
                <a:latin typeface="gobCL"/>
              </a:rPr>
              <a:t> Impulsar sociedades sostenibles y proteger el medio ambiente mediante la promoción de la ciencia, la tecnología, la innovación y el patrimonio natural. 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4BC4312-0B53-4C4F-5DDD-1365649D37AE}"/>
              </a:ext>
            </a:extLst>
          </p:cNvPr>
          <p:cNvSpPr txBox="1"/>
          <p:nvPr/>
        </p:nvSpPr>
        <p:spPr>
          <a:xfrm>
            <a:off x="5206838" y="4517507"/>
            <a:ext cx="50366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s-MX" sz="1200" b="1" i="0" u="sng" dirty="0">
                <a:solidFill>
                  <a:srgbClr val="565555"/>
                </a:solidFill>
                <a:effectLst/>
                <a:latin typeface="gobCL"/>
              </a:rPr>
              <a:t>OBJETIVO ESTRATEGICO 3</a:t>
            </a:r>
            <a:endParaRPr lang="es-MX" sz="1200" b="1" i="0" dirty="0">
              <a:solidFill>
                <a:srgbClr val="565555"/>
              </a:solidFill>
              <a:effectLst/>
              <a:latin typeface="gobCL"/>
            </a:endParaRPr>
          </a:p>
          <a:p>
            <a:pPr algn="l" fontAlgn="base"/>
            <a:r>
              <a:rPr lang="es-MX" sz="1200" b="1" i="0" dirty="0">
                <a:solidFill>
                  <a:srgbClr val="565555"/>
                </a:solidFill>
                <a:effectLst/>
                <a:latin typeface="gobCL"/>
              </a:rPr>
              <a:t> Construir sociedades inclusivas, justas y pacíficas mediante la promoción de la libertad de expresión, la diversidad cultural y la educación para la ciudadanía mundial y mediante la protección del patrimonio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B1B9B22-98A4-F91D-55FE-A86729DD28A2}"/>
              </a:ext>
            </a:extLst>
          </p:cNvPr>
          <p:cNvSpPr txBox="1"/>
          <p:nvPr/>
        </p:nvSpPr>
        <p:spPr>
          <a:xfrm>
            <a:off x="5219142" y="5493215"/>
            <a:ext cx="62048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s-MX" sz="1200" b="1" i="0" u="sng" dirty="0">
                <a:solidFill>
                  <a:srgbClr val="565555"/>
                </a:solidFill>
                <a:effectLst/>
                <a:latin typeface="gobCL"/>
              </a:rPr>
              <a:t>OBJETVO ESTRATEGICO 4</a:t>
            </a:r>
            <a:endParaRPr lang="es-MX" sz="1200" b="1" i="0" dirty="0">
              <a:solidFill>
                <a:srgbClr val="565555"/>
              </a:solidFill>
              <a:effectLst/>
              <a:latin typeface="gobCL"/>
            </a:endParaRPr>
          </a:p>
          <a:p>
            <a:pPr algn="l" fontAlgn="base"/>
            <a:r>
              <a:rPr lang="es-MX" sz="1200" b="1" i="0" dirty="0">
                <a:solidFill>
                  <a:srgbClr val="565555"/>
                </a:solidFill>
                <a:effectLst/>
                <a:latin typeface="gobCL"/>
              </a:rPr>
              <a:t>Propiciar un entorno tecnológico al servicio del ser humano mediante el desarrollo y la difusión de conocimientos y competencias, así como la elaboración de normas éticas. </a:t>
            </a:r>
          </a:p>
        </p:txBody>
      </p:sp>
    </p:spTree>
    <p:extLst>
      <p:ext uri="{BB962C8B-B14F-4D97-AF65-F5344CB8AC3E}">
        <p14:creationId xmlns:p14="http://schemas.microsoft.com/office/powerpoint/2010/main" val="272923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ExploreVTI">
  <a:themeElements>
    <a:clrScheme name="AnalogousFromRegularSeedRightStep">
      <a:dk1>
        <a:srgbClr val="000000"/>
      </a:dk1>
      <a:lt1>
        <a:srgbClr val="FFFFFF"/>
      </a:lt1>
      <a:dk2>
        <a:srgbClr val="1C2B31"/>
      </a:dk2>
      <a:lt2>
        <a:srgbClr val="F3F0F3"/>
      </a:lt2>
      <a:accent1>
        <a:srgbClr val="21BA23"/>
      </a:accent1>
      <a:accent2>
        <a:srgbClr val="14B85A"/>
      </a:accent2>
      <a:accent3>
        <a:srgbClr val="20B59D"/>
      </a:accent3>
      <a:accent4>
        <a:srgbClr val="17A4D5"/>
      </a:accent4>
      <a:accent5>
        <a:srgbClr val="2966E7"/>
      </a:accent5>
      <a:accent6>
        <a:srgbClr val="4A3BDB"/>
      </a:accent6>
      <a:hlink>
        <a:srgbClr val="BF3FBD"/>
      </a:hlink>
      <a:folHlink>
        <a:srgbClr val="7F7F7F"/>
      </a:folHlink>
    </a:clrScheme>
    <a:fontScheme name="Custom 23">
      <a:majorFont>
        <a:latin typeface="Sagona Boo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loreVTI" id="{157DDAE2-BFCD-43FD-9602-E5EFEAD66DC3}" vid="{04B6EBF8-4645-4305-9753-050B4204785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682</Words>
  <Application>Microsoft Office PowerPoint</Application>
  <PresentationFormat>Panorámica</PresentationFormat>
  <Paragraphs>41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8" baseType="lpstr">
      <vt:lpstr>Aptos</vt:lpstr>
      <vt:lpstr>Arial</vt:lpstr>
      <vt:lpstr>Avenir Next LT Pro</vt:lpstr>
      <vt:lpstr>AvenirNext LT Pro Medium</vt:lpstr>
      <vt:lpstr>Centaur</vt:lpstr>
      <vt:lpstr>Geomanist</vt:lpstr>
      <vt:lpstr>gobCL</vt:lpstr>
      <vt:lpstr>Sagona Book</vt:lpstr>
      <vt:lpstr>ExploreVTI</vt:lpstr>
      <vt:lpstr>COMPARTIR LA ALEGRÍA DE CREAR</vt:lpstr>
      <vt:lpstr>CONTEXTO</vt:lpstr>
      <vt:lpstr>Ajedrez: Educación+arte+ciencia</vt:lpstr>
      <vt:lpstr>Ajedrez: Educación+arte+ciencia</vt:lpstr>
      <vt:lpstr>Ajedrez: Educación+arte+ciencia</vt:lpstr>
      <vt:lpstr>Ajedrez: Educación+arte+ciencia</vt:lpstr>
      <vt:lpstr>Presentación de PowerPoint</vt:lpstr>
      <vt:lpstr>Ajedrez: Educación+arte+ciencia</vt:lpstr>
      <vt:lpstr>Ajedrez: Educación+arte+ciencia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COMPARTIR LA ALEGRÍA DE CREAR</dc:title>
  <dc:creator>Cristina Larrachea</dc:creator>
  <cp:lastModifiedBy>Cristina Larrachea</cp:lastModifiedBy>
  <cp:revision>19</cp:revision>
  <dcterms:created xsi:type="dcterms:W3CDTF">2024-08-10T03:49:38Z</dcterms:created>
  <dcterms:modified xsi:type="dcterms:W3CDTF">2024-08-10T06:45:32Z</dcterms:modified>
</cp:coreProperties>
</file>