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3"/>
  </p:notesMasterIdLst>
  <p:sldIdLst>
    <p:sldId id="256" r:id="rId3"/>
    <p:sldId id="257" r:id="rId4"/>
    <p:sldId id="258" r:id="rId5"/>
    <p:sldId id="259" r:id="rId6"/>
    <p:sldId id="262" r:id="rId7"/>
    <p:sldId id="260" r:id="rId8"/>
    <p:sldId id="293" r:id="rId9"/>
    <p:sldId id="271" r:id="rId10"/>
    <p:sldId id="272" r:id="rId11"/>
    <p:sldId id="278" r:id="rId12"/>
    <p:sldId id="283" r:id="rId13"/>
    <p:sldId id="285" r:id="rId14"/>
    <p:sldId id="286" r:id="rId15"/>
    <p:sldId id="287" r:id="rId16"/>
    <p:sldId id="288" r:id="rId17"/>
    <p:sldId id="289" r:id="rId18"/>
    <p:sldId id="290" r:id="rId19"/>
    <p:sldId id="291" r:id="rId20"/>
    <p:sldId id="294" r:id="rId21"/>
    <p:sldId id="292" r:id="rId22"/>
  </p:sldIdLst>
  <p:sldSz cx="12192000" cy="6858000"/>
  <p:notesSz cx="6858000" cy="9144000"/>
  <p:defaultText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CCFF"/>
    <a:srgbClr val="00FFFF"/>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56" autoAdjust="0"/>
    <p:restoredTop sz="94660"/>
  </p:normalViewPr>
  <p:slideViewPr>
    <p:cSldViewPr snapToGrid="0">
      <p:cViewPr varScale="1">
        <p:scale>
          <a:sx n="73" d="100"/>
          <a:sy n="73" d="100"/>
        </p:scale>
        <p:origin x="582"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L"/>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0641670-BC3A-41B2-B547-080CF70F44BD}" type="datetimeFigureOut">
              <a:rPr lang="es-CL" smtClean="0"/>
              <a:t>09-05-2023</a:t>
            </a:fld>
            <a:endParaRPr lang="es-CL"/>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L"/>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L"/>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A081BF-9DC3-4001-9507-FF2FB94CE1B8}" type="slidenum">
              <a:rPr lang="es-CL" smtClean="0"/>
              <a:t>‹Nº›</a:t>
            </a:fld>
            <a:endParaRPr lang="es-CL"/>
          </a:p>
        </p:txBody>
      </p:sp>
    </p:spTree>
    <p:extLst>
      <p:ext uri="{BB962C8B-B14F-4D97-AF65-F5344CB8AC3E}">
        <p14:creationId xmlns:p14="http://schemas.microsoft.com/office/powerpoint/2010/main" val="33573152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a:p>
        </p:txBody>
      </p:sp>
      <p:sp>
        <p:nvSpPr>
          <p:cNvPr id="4" name="Marcador de número de diapositiva 3"/>
          <p:cNvSpPr>
            <a:spLocks noGrp="1"/>
          </p:cNvSpPr>
          <p:nvPr>
            <p:ph type="sldNum" sz="quarter" idx="10"/>
          </p:nvPr>
        </p:nvSpPr>
        <p:spPr/>
        <p:txBody>
          <a:bodyPr/>
          <a:lstStyle/>
          <a:p>
            <a:fld id="{0EDC5D01-6D25-45B7-9A29-2835D0B7FB05}" type="slidenum">
              <a:rPr lang="es-CL" smtClean="0"/>
              <a:t>20</a:t>
            </a:fld>
            <a:endParaRPr lang="es-CL"/>
          </a:p>
        </p:txBody>
      </p:sp>
    </p:spTree>
    <p:extLst>
      <p:ext uri="{BB962C8B-B14F-4D97-AF65-F5344CB8AC3E}">
        <p14:creationId xmlns:p14="http://schemas.microsoft.com/office/powerpoint/2010/main" val="38573228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smtClean="0"/>
              <a:t>Haga clic para modificar el estilo de título del patrón</a:t>
            </a:r>
            <a:endParaRPr lang="es-CL"/>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editar el estilo de subtítulo del patrón</a:t>
            </a:r>
            <a:endParaRPr lang="es-CL"/>
          </a:p>
        </p:txBody>
      </p:sp>
      <p:sp>
        <p:nvSpPr>
          <p:cNvPr id="4" name="Marcador de fecha 3"/>
          <p:cNvSpPr>
            <a:spLocks noGrp="1"/>
          </p:cNvSpPr>
          <p:nvPr>
            <p:ph type="dt" sz="half" idx="10"/>
          </p:nvPr>
        </p:nvSpPr>
        <p:spPr/>
        <p:txBody>
          <a:bodyPr/>
          <a:lstStyle/>
          <a:p>
            <a:fld id="{AB41B9B7-8665-47F6-AE9C-CFB9262E60BA}" type="datetimeFigureOut">
              <a:rPr lang="es-CL" smtClean="0"/>
              <a:t>09-05-2023</a:t>
            </a:fld>
            <a:endParaRPr lang="es-CL"/>
          </a:p>
        </p:txBody>
      </p:sp>
      <p:sp>
        <p:nvSpPr>
          <p:cNvPr id="5" name="Marcador de pie de página 4"/>
          <p:cNvSpPr>
            <a:spLocks noGrp="1"/>
          </p:cNvSpPr>
          <p:nvPr>
            <p:ph type="ftr" sz="quarter" idx="11"/>
          </p:nvPr>
        </p:nvSpPr>
        <p:spPr/>
        <p:txBody>
          <a:bodyPr/>
          <a:lstStyle/>
          <a:p>
            <a:endParaRPr lang="es-CL"/>
          </a:p>
        </p:txBody>
      </p:sp>
      <p:sp>
        <p:nvSpPr>
          <p:cNvPr id="6" name="Marcador de número de diapositiva 5"/>
          <p:cNvSpPr>
            <a:spLocks noGrp="1"/>
          </p:cNvSpPr>
          <p:nvPr>
            <p:ph type="sldNum" sz="quarter" idx="12"/>
          </p:nvPr>
        </p:nvSpPr>
        <p:spPr/>
        <p:txBody>
          <a:bodyPr/>
          <a:lstStyle/>
          <a:p>
            <a:fld id="{8AAD184E-5979-494E-92E0-21807FF9B65F}" type="slidenum">
              <a:rPr lang="es-CL" smtClean="0"/>
              <a:t>‹Nº›</a:t>
            </a:fld>
            <a:endParaRPr lang="es-CL"/>
          </a:p>
        </p:txBody>
      </p:sp>
    </p:spTree>
    <p:extLst>
      <p:ext uri="{BB962C8B-B14F-4D97-AF65-F5344CB8AC3E}">
        <p14:creationId xmlns:p14="http://schemas.microsoft.com/office/powerpoint/2010/main" val="26294490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CL"/>
          </a:p>
        </p:txBody>
      </p:sp>
      <p:sp>
        <p:nvSpPr>
          <p:cNvPr id="3" name="Marcador de texto vertical 2"/>
          <p:cNvSpPr>
            <a:spLocks noGrp="1"/>
          </p:cNvSpPr>
          <p:nvPr>
            <p:ph type="body" orient="vert" idx="1"/>
          </p:nvPr>
        </p:nvSpPr>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4" name="Marcador de fecha 3"/>
          <p:cNvSpPr>
            <a:spLocks noGrp="1"/>
          </p:cNvSpPr>
          <p:nvPr>
            <p:ph type="dt" sz="half" idx="10"/>
          </p:nvPr>
        </p:nvSpPr>
        <p:spPr/>
        <p:txBody>
          <a:bodyPr/>
          <a:lstStyle/>
          <a:p>
            <a:fld id="{AB41B9B7-8665-47F6-AE9C-CFB9262E60BA}" type="datetimeFigureOut">
              <a:rPr lang="es-CL" smtClean="0"/>
              <a:t>09-05-2023</a:t>
            </a:fld>
            <a:endParaRPr lang="es-CL"/>
          </a:p>
        </p:txBody>
      </p:sp>
      <p:sp>
        <p:nvSpPr>
          <p:cNvPr id="5" name="Marcador de pie de página 4"/>
          <p:cNvSpPr>
            <a:spLocks noGrp="1"/>
          </p:cNvSpPr>
          <p:nvPr>
            <p:ph type="ftr" sz="quarter" idx="11"/>
          </p:nvPr>
        </p:nvSpPr>
        <p:spPr/>
        <p:txBody>
          <a:bodyPr/>
          <a:lstStyle/>
          <a:p>
            <a:endParaRPr lang="es-CL"/>
          </a:p>
        </p:txBody>
      </p:sp>
      <p:sp>
        <p:nvSpPr>
          <p:cNvPr id="6" name="Marcador de número de diapositiva 5"/>
          <p:cNvSpPr>
            <a:spLocks noGrp="1"/>
          </p:cNvSpPr>
          <p:nvPr>
            <p:ph type="sldNum" sz="quarter" idx="12"/>
          </p:nvPr>
        </p:nvSpPr>
        <p:spPr/>
        <p:txBody>
          <a:bodyPr/>
          <a:lstStyle/>
          <a:p>
            <a:fld id="{8AAD184E-5979-494E-92E0-21807FF9B65F}" type="slidenum">
              <a:rPr lang="es-CL" smtClean="0"/>
              <a:t>‹Nº›</a:t>
            </a:fld>
            <a:endParaRPr lang="es-CL"/>
          </a:p>
        </p:txBody>
      </p:sp>
    </p:spTree>
    <p:extLst>
      <p:ext uri="{BB962C8B-B14F-4D97-AF65-F5344CB8AC3E}">
        <p14:creationId xmlns:p14="http://schemas.microsoft.com/office/powerpoint/2010/main" val="30977951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smtClean="0"/>
              <a:t>Haga clic para modificar el estilo de título del patrón</a:t>
            </a:r>
            <a:endParaRPr lang="es-CL"/>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4" name="Marcador de fecha 3"/>
          <p:cNvSpPr>
            <a:spLocks noGrp="1"/>
          </p:cNvSpPr>
          <p:nvPr>
            <p:ph type="dt" sz="half" idx="10"/>
          </p:nvPr>
        </p:nvSpPr>
        <p:spPr/>
        <p:txBody>
          <a:bodyPr/>
          <a:lstStyle/>
          <a:p>
            <a:fld id="{AB41B9B7-8665-47F6-AE9C-CFB9262E60BA}" type="datetimeFigureOut">
              <a:rPr lang="es-CL" smtClean="0"/>
              <a:t>09-05-2023</a:t>
            </a:fld>
            <a:endParaRPr lang="es-CL"/>
          </a:p>
        </p:txBody>
      </p:sp>
      <p:sp>
        <p:nvSpPr>
          <p:cNvPr id="5" name="Marcador de pie de página 4"/>
          <p:cNvSpPr>
            <a:spLocks noGrp="1"/>
          </p:cNvSpPr>
          <p:nvPr>
            <p:ph type="ftr" sz="quarter" idx="11"/>
          </p:nvPr>
        </p:nvSpPr>
        <p:spPr/>
        <p:txBody>
          <a:bodyPr/>
          <a:lstStyle/>
          <a:p>
            <a:endParaRPr lang="es-CL"/>
          </a:p>
        </p:txBody>
      </p:sp>
      <p:sp>
        <p:nvSpPr>
          <p:cNvPr id="6" name="Marcador de número de diapositiva 5"/>
          <p:cNvSpPr>
            <a:spLocks noGrp="1"/>
          </p:cNvSpPr>
          <p:nvPr>
            <p:ph type="sldNum" sz="quarter" idx="12"/>
          </p:nvPr>
        </p:nvSpPr>
        <p:spPr/>
        <p:txBody>
          <a:bodyPr/>
          <a:lstStyle/>
          <a:p>
            <a:fld id="{8AAD184E-5979-494E-92E0-21807FF9B65F}" type="slidenum">
              <a:rPr lang="es-CL" smtClean="0"/>
              <a:t>‹Nº›</a:t>
            </a:fld>
            <a:endParaRPr lang="es-CL"/>
          </a:p>
        </p:txBody>
      </p:sp>
    </p:spTree>
    <p:extLst>
      <p:ext uri="{BB962C8B-B14F-4D97-AF65-F5344CB8AC3E}">
        <p14:creationId xmlns:p14="http://schemas.microsoft.com/office/powerpoint/2010/main" val="17596822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Default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86694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CL"/>
          </a:p>
        </p:txBody>
      </p:sp>
      <p:sp>
        <p:nvSpPr>
          <p:cNvPr id="3" name="Marcador de contenido 2"/>
          <p:cNvSpPr>
            <a:spLocks noGrp="1"/>
          </p:cNvSpPr>
          <p:nvPr>
            <p:ph idx="1"/>
          </p:nvPr>
        </p:nvSpPr>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4" name="Marcador de fecha 3"/>
          <p:cNvSpPr>
            <a:spLocks noGrp="1"/>
          </p:cNvSpPr>
          <p:nvPr>
            <p:ph type="dt" sz="half" idx="10"/>
          </p:nvPr>
        </p:nvSpPr>
        <p:spPr/>
        <p:txBody>
          <a:bodyPr/>
          <a:lstStyle/>
          <a:p>
            <a:fld id="{AB41B9B7-8665-47F6-AE9C-CFB9262E60BA}" type="datetimeFigureOut">
              <a:rPr lang="es-CL" smtClean="0"/>
              <a:t>09-05-2023</a:t>
            </a:fld>
            <a:endParaRPr lang="es-CL"/>
          </a:p>
        </p:txBody>
      </p:sp>
      <p:sp>
        <p:nvSpPr>
          <p:cNvPr id="5" name="Marcador de pie de página 4"/>
          <p:cNvSpPr>
            <a:spLocks noGrp="1"/>
          </p:cNvSpPr>
          <p:nvPr>
            <p:ph type="ftr" sz="quarter" idx="11"/>
          </p:nvPr>
        </p:nvSpPr>
        <p:spPr/>
        <p:txBody>
          <a:bodyPr/>
          <a:lstStyle/>
          <a:p>
            <a:endParaRPr lang="es-CL"/>
          </a:p>
        </p:txBody>
      </p:sp>
      <p:sp>
        <p:nvSpPr>
          <p:cNvPr id="6" name="Marcador de número de diapositiva 5"/>
          <p:cNvSpPr>
            <a:spLocks noGrp="1"/>
          </p:cNvSpPr>
          <p:nvPr>
            <p:ph type="sldNum" sz="quarter" idx="12"/>
          </p:nvPr>
        </p:nvSpPr>
        <p:spPr/>
        <p:txBody>
          <a:bodyPr/>
          <a:lstStyle/>
          <a:p>
            <a:fld id="{8AAD184E-5979-494E-92E0-21807FF9B65F}" type="slidenum">
              <a:rPr lang="es-CL" smtClean="0"/>
              <a:t>‹Nº›</a:t>
            </a:fld>
            <a:endParaRPr lang="es-CL"/>
          </a:p>
        </p:txBody>
      </p:sp>
    </p:spTree>
    <p:extLst>
      <p:ext uri="{BB962C8B-B14F-4D97-AF65-F5344CB8AC3E}">
        <p14:creationId xmlns:p14="http://schemas.microsoft.com/office/powerpoint/2010/main" val="2097591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smtClean="0"/>
              <a:t>Haga clic para modificar el estilo de título del patrón</a:t>
            </a:r>
            <a:endParaRPr lang="es-CL"/>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Editar el estilo de texto del patrón</a:t>
            </a:r>
          </a:p>
        </p:txBody>
      </p:sp>
      <p:sp>
        <p:nvSpPr>
          <p:cNvPr id="4" name="Marcador de fecha 3"/>
          <p:cNvSpPr>
            <a:spLocks noGrp="1"/>
          </p:cNvSpPr>
          <p:nvPr>
            <p:ph type="dt" sz="half" idx="10"/>
          </p:nvPr>
        </p:nvSpPr>
        <p:spPr/>
        <p:txBody>
          <a:bodyPr/>
          <a:lstStyle/>
          <a:p>
            <a:fld id="{AB41B9B7-8665-47F6-AE9C-CFB9262E60BA}" type="datetimeFigureOut">
              <a:rPr lang="es-CL" smtClean="0"/>
              <a:t>09-05-2023</a:t>
            </a:fld>
            <a:endParaRPr lang="es-CL"/>
          </a:p>
        </p:txBody>
      </p:sp>
      <p:sp>
        <p:nvSpPr>
          <p:cNvPr id="5" name="Marcador de pie de página 4"/>
          <p:cNvSpPr>
            <a:spLocks noGrp="1"/>
          </p:cNvSpPr>
          <p:nvPr>
            <p:ph type="ftr" sz="quarter" idx="11"/>
          </p:nvPr>
        </p:nvSpPr>
        <p:spPr/>
        <p:txBody>
          <a:bodyPr/>
          <a:lstStyle/>
          <a:p>
            <a:endParaRPr lang="es-CL"/>
          </a:p>
        </p:txBody>
      </p:sp>
      <p:sp>
        <p:nvSpPr>
          <p:cNvPr id="6" name="Marcador de número de diapositiva 5"/>
          <p:cNvSpPr>
            <a:spLocks noGrp="1"/>
          </p:cNvSpPr>
          <p:nvPr>
            <p:ph type="sldNum" sz="quarter" idx="12"/>
          </p:nvPr>
        </p:nvSpPr>
        <p:spPr/>
        <p:txBody>
          <a:bodyPr/>
          <a:lstStyle/>
          <a:p>
            <a:fld id="{8AAD184E-5979-494E-92E0-21807FF9B65F}" type="slidenum">
              <a:rPr lang="es-CL" smtClean="0"/>
              <a:t>‹Nº›</a:t>
            </a:fld>
            <a:endParaRPr lang="es-CL"/>
          </a:p>
        </p:txBody>
      </p:sp>
    </p:spTree>
    <p:extLst>
      <p:ext uri="{BB962C8B-B14F-4D97-AF65-F5344CB8AC3E}">
        <p14:creationId xmlns:p14="http://schemas.microsoft.com/office/powerpoint/2010/main" val="23792700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CL"/>
          </a:p>
        </p:txBody>
      </p:sp>
      <p:sp>
        <p:nvSpPr>
          <p:cNvPr id="3" name="Marcador de contenido 2"/>
          <p:cNvSpPr>
            <a:spLocks noGrp="1"/>
          </p:cNvSpPr>
          <p:nvPr>
            <p:ph sz="half" idx="1"/>
          </p:nvPr>
        </p:nvSpPr>
        <p:spPr>
          <a:xfrm>
            <a:off x="838200" y="1825625"/>
            <a:ext cx="5181600" cy="435133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4" name="Marcador de contenido 3"/>
          <p:cNvSpPr>
            <a:spLocks noGrp="1"/>
          </p:cNvSpPr>
          <p:nvPr>
            <p:ph sz="half" idx="2"/>
          </p:nvPr>
        </p:nvSpPr>
        <p:spPr>
          <a:xfrm>
            <a:off x="6172200" y="1825625"/>
            <a:ext cx="5181600" cy="435133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5" name="Marcador de fecha 4"/>
          <p:cNvSpPr>
            <a:spLocks noGrp="1"/>
          </p:cNvSpPr>
          <p:nvPr>
            <p:ph type="dt" sz="half" idx="10"/>
          </p:nvPr>
        </p:nvSpPr>
        <p:spPr/>
        <p:txBody>
          <a:bodyPr/>
          <a:lstStyle/>
          <a:p>
            <a:fld id="{AB41B9B7-8665-47F6-AE9C-CFB9262E60BA}" type="datetimeFigureOut">
              <a:rPr lang="es-CL" smtClean="0"/>
              <a:t>09-05-2023</a:t>
            </a:fld>
            <a:endParaRPr lang="es-CL"/>
          </a:p>
        </p:txBody>
      </p:sp>
      <p:sp>
        <p:nvSpPr>
          <p:cNvPr id="6" name="Marcador de pie de página 5"/>
          <p:cNvSpPr>
            <a:spLocks noGrp="1"/>
          </p:cNvSpPr>
          <p:nvPr>
            <p:ph type="ftr" sz="quarter" idx="11"/>
          </p:nvPr>
        </p:nvSpPr>
        <p:spPr/>
        <p:txBody>
          <a:bodyPr/>
          <a:lstStyle/>
          <a:p>
            <a:endParaRPr lang="es-CL"/>
          </a:p>
        </p:txBody>
      </p:sp>
      <p:sp>
        <p:nvSpPr>
          <p:cNvPr id="7" name="Marcador de número de diapositiva 6"/>
          <p:cNvSpPr>
            <a:spLocks noGrp="1"/>
          </p:cNvSpPr>
          <p:nvPr>
            <p:ph type="sldNum" sz="quarter" idx="12"/>
          </p:nvPr>
        </p:nvSpPr>
        <p:spPr/>
        <p:txBody>
          <a:bodyPr/>
          <a:lstStyle/>
          <a:p>
            <a:fld id="{8AAD184E-5979-494E-92E0-21807FF9B65F}" type="slidenum">
              <a:rPr lang="es-CL" smtClean="0"/>
              <a:t>‹Nº›</a:t>
            </a:fld>
            <a:endParaRPr lang="es-CL"/>
          </a:p>
        </p:txBody>
      </p:sp>
    </p:spTree>
    <p:extLst>
      <p:ext uri="{BB962C8B-B14F-4D97-AF65-F5344CB8AC3E}">
        <p14:creationId xmlns:p14="http://schemas.microsoft.com/office/powerpoint/2010/main" val="733212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smtClean="0"/>
              <a:t>Haga clic para modificar el estilo de título del patrón</a:t>
            </a:r>
            <a:endParaRPr lang="es-CL"/>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7" name="Marcador de fecha 6"/>
          <p:cNvSpPr>
            <a:spLocks noGrp="1"/>
          </p:cNvSpPr>
          <p:nvPr>
            <p:ph type="dt" sz="half" idx="10"/>
          </p:nvPr>
        </p:nvSpPr>
        <p:spPr/>
        <p:txBody>
          <a:bodyPr/>
          <a:lstStyle/>
          <a:p>
            <a:fld id="{AB41B9B7-8665-47F6-AE9C-CFB9262E60BA}" type="datetimeFigureOut">
              <a:rPr lang="es-CL" smtClean="0"/>
              <a:t>09-05-2023</a:t>
            </a:fld>
            <a:endParaRPr lang="es-CL"/>
          </a:p>
        </p:txBody>
      </p:sp>
      <p:sp>
        <p:nvSpPr>
          <p:cNvPr id="8" name="Marcador de pie de página 7"/>
          <p:cNvSpPr>
            <a:spLocks noGrp="1"/>
          </p:cNvSpPr>
          <p:nvPr>
            <p:ph type="ftr" sz="quarter" idx="11"/>
          </p:nvPr>
        </p:nvSpPr>
        <p:spPr/>
        <p:txBody>
          <a:bodyPr/>
          <a:lstStyle/>
          <a:p>
            <a:endParaRPr lang="es-CL"/>
          </a:p>
        </p:txBody>
      </p:sp>
      <p:sp>
        <p:nvSpPr>
          <p:cNvPr id="9" name="Marcador de número de diapositiva 8"/>
          <p:cNvSpPr>
            <a:spLocks noGrp="1"/>
          </p:cNvSpPr>
          <p:nvPr>
            <p:ph type="sldNum" sz="quarter" idx="12"/>
          </p:nvPr>
        </p:nvSpPr>
        <p:spPr/>
        <p:txBody>
          <a:bodyPr/>
          <a:lstStyle/>
          <a:p>
            <a:fld id="{8AAD184E-5979-494E-92E0-21807FF9B65F}" type="slidenum">
              <a:rPr lang="es-CL" smtClean="0"/>
              <a:t>‹Nº›</a:t>
            </a:fld>
            <a:endParaRPr lang="es-CL"/>
          </a:p>
        </p:txBody>
      </p:sp>
    </p:spTree>
    <p:extLst>
      <p:ext uri="{BB962C8B-B14F-4D97-AF65-F5344CB8AC3E}">
        <p14:creationId xmlns:p14="http://schemas.microsoft.com/office/powerpoint/2010/main" val="23754322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CL"/>
          </a:p>
        </p:txBody>
      </p:sp>
      <p:sp>
        <p:nvSpPr>
          <p:cNvPr id="3" name="Marcador de fecha 2"/>
          <p:cNvSpPr>
            <a:spLocks noGrp="1"/>
          </p:cNvSpPr>
          <p:nvPr>
            <p:ph type="dt" sz="half" idx="10"/>
          </p:nvPr>
        </p:nvSpPr>
        <p:spPr/>
        <p:txBody>
          <a:bodyPr/>
          <a:lstStyle/>
          <a:p>
            <a:fld id="{AB41B9B7-8665-47F6-AE9C-CFB9262E60BA}" type="datetimeFigureOut">
              <a:rPr lang="es-CL" smtClean="0"/>
              <a:t>09-05-2023</a:t>
            </a:fld>
            <a:endParaRPr lang="es-CL"/>
          </a:p>
        </p:txBody>
      </p:sp>
      <p:sp>
        <p:nvSpPr>
          <p:cNvPr id="4" name="Marcador de pie de página 3"/>
          <p:cNvSpPr>
            <a:spLocks noGrp="1"/>
          </p:cNvSpPr>
          <p:nvPr>
            <p:ph type="ftr" sz="quarter" idx="11"/>
          </p:nvPr>
        </p:nvSpPr>
        <p:spPr/>
        <p:txBody>
          <a:bodyPr/>
          <a:lstStyle/>
          <a:p>
            <a:endParaRPr lang="es-CL"/>
          </a:p>
        </p:txBody>
      </p:sp>
      <p:sp>
        <p:nvSpPr>
          <p:cNvPr id="5" name="Marcador de número de diapositiva 4"/>
          <p:cNvSpPr>
            <a:spLocks noGrp="1"/>
          </p:cNvSpPr>
          <p:nvPr>
            <p:ph type="sldNum" sz="quarter" idx="12"/>
          </p:nvPr>
        </p:nvSpPr>
        <p:spPr/>
        <p:txBody>
          <a:bodyPr/>
          <a:lstStyle/>
          <a:p>
            <a:fld id="{8AAD184E-5979-494E-92E0-21807FF9B65F}" type="slidenum">
              <a:rPr lang="es-CL" smtClean="0"/>
              <a:t>‹Nº›</a:t>
            </a:fld>
            <a:endParaRPr lang="es-CL"/>
          </a:p>
        </p:txBody>
      </p:sp>
    </p:spTree>
    <p:extLst>
      <p:ext uri="{BB962C8B-B14F-4D97-AF65-F5344CB8AC3E}">
        <p14:creationId xmlns:p14="http://schemas.microsoft.com/office/powerpoint/2010/main" val="20831464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AB41B9B7-8665-47F6-AE9C-CFB9262E60BA}" type="datetimeFigureOut">
              <a:rPr lang="es-CL" smtClean="0"/>
              <a:t>09-05-2023</a:t>
            </a:fld>
            <a:endParaRPr lang="es-CL"/>
          </a:p>
        </p:txBody>
      </p:sp>
      <p:sp>
        <p:nvSpPr>
          <p:cNvPr id="3" name="Marcador de pie de página 2"/>
          <p:cNvSpPr>
            <a:spLocks noGrp="1"/>
          </p:cNvSpPr>
          <p:nvPr>
            <p:ph type="ftr" sz="quarter" idx="11"/>
          </p:nvPr>
        </p:nvSpPr>
        <p:spPr/>
        <p:txBody>
          <a:bodyPr/>
          <a:lstStyle/>
          <a:p>
            <a:endParaRPr lang="es-CL"/>
          </a:p>
        </p:txBody>
      </p:sp>
      <p:sp>
        <p:nvSpPr>
          <p:cNvPr id="4" name="Marcador de número de diapositiva 3"/>
          <p:cNvSpPr>
            <a:spLocks noGrp="1"/>
          </p:cNvSpPr>
          <p:nvPr>
            <p:ph type="sldNum" sz="quarter" idx="12"/>
          </p:nvPr>
        </p:nvSpPr>
        <p:spPr/>
        <p:txBody>
          <a:bodyPr/>
          <a:lstStyle/>
          <a:p>
            <a:fld id="{8AAD184E-5979-494E-92E0-21807FF9B65F}" type="slidenum">
              <a:rPr lang="es-CL" smtClean="0"/>
              <a:t>‹Nº›</a:t>
            </a:fld>
            <a:endParaRPr lang="es-CL"/>
          </a:p>
        </p:txBody>
      </p:sp>
    </p:spTree>
    <p:extLst>
      <p:ext uri="{BB962C8B-B14F-4D97-AF65-F5344CB8AC3E}">
        <p14:creationId xmlns:p14="http://schemas.microsoft.com/office/powerpoint/2010/main" val="17361438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CL"/>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Marcador de fecha 4"/>
          <p:cNvSpPr>
            <a:spLocks noGrp="1"/>
          </p:cNvSpPr>
          <p:nvPr>
            <p:ph type="dt" sz="half" idx="10"/>
          </p:nvPr>
        </p:nvSpPr>
        <p:spPr/>
        <p:txBody>
          <a:bodyPr/>
          <a:lstStyle/>
          <a:p>
            <a:fld id="{AB41B9B7-8665-47F6-AE9C-CFB9262E60BA}" type="datetimeFigureOut">
              <a:rPr lang="es-CL" smtClean="0"/>
              <a:t>09-05-2023</a:t>
            </a:fld>
            <a:endParaRPr lang="es-CL"/>
          </a:p>
        </p:txBody>
      </p:sp>
      <p:sp>
        <p:nvSpPr>
          <p:cNvPr id="6" name="Marcador de pie de página 5"/>
          <p:cNvSpPr>
            <a:spLocks noGrp="1"/>
          </p:cNvSpPr>
          <p:nvPr>
            <p:ph type="ftr" sz="quarter" idx="11"/>
          </p:nvPr>
        </p:nvSpPr>
        <p:spPr/>
        <p:txBody>
          <a:bodyPr/>
          <a:lstStyle/>
          <a:p>
            <a:endParaRPr lang="es-CL"/>
          </a:p>
        </p:txBody>
      </p:sp>
      <p:sp>
        <p:nvSpPr>
          <p:cNvPr id="7" name="Marcador de número de diapositiva 6"/>
          <p:cNvSpPr>
            <a:spLocks noGrp="1"/>
          </p:cNvSpPr>
          <p:nvPr>
            <p:ph type="sldNum" sz="quarter" idx="12"/>
          </p:nvPr>
        </p:nvSpPr>
        <p:spPr/>
        <p:txBody>
          <a:bodyPr/>
          <a:lstStyle/>
          <a:p>
            <a:fld id="{8AAD184E-5979-494E-92E0-21807FF9B65F}" type="slidenum">
              <a:rPr lang="es-CL" smtClean="0"/>
              <a:t>‹Nº›</a:t>
            </a:fld>
            <a:endParaRPr lang="es-CL"/>
          </a:p>
        </p:txBody>
      </p:sp>
    </p:spTree>
    <p:extLst>
      <p:ext uri="{BB962C8B-B14F-4D97-AF65-F5344CB8AC3E}">
        <p14:creationId xmlns:p14="http://schemas.microsoft.com/office/powerpoint/2010/main" val="4566415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CL"/>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L"/>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Marcador de fecha 4"/>
          <p:cNvSpPr>
            <a:spLocks noGrp="1"/>
          </p:cNvSpPr>
          <p:nvPr>
            <p:ph type="dt" sz="half" idx="10"/>
          </p:nvPr>
        </p:nvSpPr>
        <p:spPr/>
        <p:txBody>
          <a:bodyPr/>
          <a:lstStyle/>
          <a:p>
            <a:fld id="{AB41B9B7-8665-47F6-AE9C-CFB9262E60BA}" type="datetimeFigureOut">
              <a:rPr lang="es-CL" smtClean="0"/>
              <a:t>09-05-2023</a:t>
            </a:fld>
            <a:endParaRPr lang="es-CL"/>
          </a:p>
        </p:txBody>
      </p:sp>
      <p:sp>
        <p:nvSpPr>
          <p:cNvPr id="6" name="Marcador de pie de página 5"/>
          <p:cNvSpPr>
            <a:spLocks noGrp="1"/>
          </p:cNvSpPr>
          <p:nvPr>
            <p:ph type="ftr" sz="quarter" idx="11"/>
          </p:nvPr>
        </p:nvSpPr>
        <p:spPr/>
        <p:txBody>
          <a:bodyPr/>
          <a:lstStyle/>
          <a:p>
            <a:endParaRPr lang="es-CL"/>
          </a:p>
        </p:txBody>
      </p:sp>
      <p:sp>
        <p:nvSpPr>
          <p:cNvPr id="7" name="Marcador de número de diapositiva 6"/>
          <p:cNvSpPr>
            <a:spLocks noGrp="1"/>
          </p:cNvSpPr>
          <p:nvPr>
            <p:ph type="sldNum" sz="quarter" idx="12"/>
          </p:nvPr>
        </p:nvSpPr>
        <p:spPr/>
        <p:txBody>
          <a:bodyPr/>
          <a:lstStyle/>
          <a:p>
            <a:fld id="{8AAD184E-5979-494E-92E0-21807FF9B65F}" type="slidenum">
              <a:rPr lang="es-CL" smtClean="0"/>
              <a:t>‹Nº›</a:t>
            </a:fld>
            <a:endParaRPr lang="es-CL"/>
          </a:p>
        </p:txBody>
      </p:sp>
    </p:spTree>
    <p:extLst>
      <p:ext uri="{BB962C8B-B14F-4D97-AF65-F5344CB8AC3E}">
        <p14:creationId xmlns:p14="http://schemas.microsoft.com/office/powerpoint/2010/main" val="3686389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smtClean="0"/>
              <a:t>Haga clic para modificar el estilo de título del patrón</a:t>
            </a:r>
            <a:endParaRPr lang="es-CL"/>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B41B9B7-8665-47F6-AE9C-CFB9262E60BA}" type="datetimeFigureOut">
              <a:rPr lang="es-CL" smtClean="0"/>
              <a:t>09-05-2023</a:t>
            </a:fld>
            <a:endParaRPr lang="es-CL"/>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L"/>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AD184E-5979-494E-92E0-21807FF9B65F}" type="slidenum">
              <a:rPr lang="es-CL" smtClean="0"/>
              <a:t>‹Nº›</a:t>
            </a:fld>
            <a:endParaRPr lang="es-CL"/>
          </a:p>
        </p:txBody>
      </p:sp>
    </p:spTree>
    <p:extLst>
      <p:ext uri="{BB962C8B-B14F-4D97-AF65-F5344CB8AC3E}">
        <p14:creationId xmlns:p14="http://schemas.microsoft.com/office/powerpoint/2010/main" val="30861911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9B525065-5A63-5044-89D6-0402CDAD2DDC}"/>
              </a:ext>
            </a:extLst>
          </p:cNvPr>
          <p:cNvSpPr>
            <a:spLocks noChangeAspect="1"/>
          </p:cNvSpPr>
          <p:nvPr userDrawn="1"/>
        </p:nvSpPr>
        <p:spPr>
          <a:xfrm>
            <a:off x="11081507" y="353377"/>
            <a:ext cx="412582" cy="41148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Poppins" pitchFamily="2" charset="77"/>
              <a:ea typeface="+mn-ea"/>
              <a:cs typeface="Poppins" pitchFamily="2" charset="77"/>
            </a:endParaRPr>
          </a:p>
        </p:txBody>
      </p:sp>
      <p:sp>
        <p:nvSpPr>
          <p:cNvPr id="2" name="Title Placeholder 1"/>
          <p:cNvSpPr>
            <a:spLocks noGrp="1"/>
          </p:cNvSpPr>
          <p:nvPr>
            <p:ph type="title"/>
          </p:nvPr>
        </p:nvSpPr>
        <p:spPr>
          <a:xfrm>
            <a:off x="838201" y="365129"/>
            <a:ext cx="10515600" cy="1325563"/>
          </a:xfrm>
          <a:prstGeom prst="rect">
            <a:avLst/>
          </a:prstGeom>
        </p:spPr>
        <p:txBody>
          <a:bodyPr vert="horz" lIns="182843" tIns="91422" rIns="182843" bIns="91422" rtlCol="0" anchor="ctr">
            <a:normAutofit/>
          </a:bodyPr>
          <a:lstStyle/>
          <a:p>
            <a:r>
              <a:rPr lang="en-US" dirty="0"/>
              <a:t>Click to edit Master title style</a:t>
            </a:r>
          </a:p>
        </p:txBody>
      </p:sp>
      <p:sp>
        <p:nvSpPr>
          <p:cNvPr id="3" name="Text Placeholder 2"/>
          <p:cNvSpPr>
            <a:spLocks noGrp="1"/>
          </p:cNvSpPr>
          <p:nvPr>
            <p:ph type="body" idx="1"/>
          </p:nvPr>
        </p:nvSpPr>
        <p:spPr>
          <a:xfrm>
            <a:off x="838201" y="1825625"/>
            <a:ext cx="10515600" cy="4351338"/>
          </a:xfrm>
          <a:prstGeom prst="rect">
            <a:avLst/>
          </a:prstGeom>
        </p:spPr>
        <p:txBody>
          <a:bodyPr vert="horz" lIns="182843" tIns="91422" rIns="182843" bIns="91422"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Box 8"/>
          <p:cNvSpPr txBox="1"/>
          <p:nvPr userDrawn="1"/>
        </p:nvSpPr>
        <p:spPr>
          <a:xfrm>
            <a:off x="11119831" y="413007"/>
            <a:ext cx="361732" cy="276981"/>
          </a:xfrm>
          <a:prstGeom prst="rect">
            <a:avLst/>
          </a:prstGeom>
          <a:noFill/>
        </p:spPr>
        <p:txBody>
          <a:bodyPr wrap="square" lIns="45720" tIns="45711" rIns="45720" bIns="45711" rtlCol="0">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fld id="{260E2A6B-A809-4840-BF14-8648BC0BDF87}" type="slidenum">
              <a:rPr kumimoji="0" lang="id-ID" sz="1050" b="0" i="0" u="none" strike="noStrike" kern="1200" cap="none" spc="0" normalizeH="0" baseline="0" noProof="0" smtClean="0">
                <a:ln>
                  <a:noFill/>
                </a:ln>
                <a:solidFill>
                  <a:srgbClr val="FFFFFF"/>
                </a:solidFill>
                <a:effectLst/>
                <a:uLnTx/>
                <a:uFillTx/>
                <a:latin typeface="Poppins" pitchFamily="2" charset="77"/>
                <a:ea typeface="Open Sans Light" panose="020B0306030504020204" pitchFamily="34" charset="0"/>
                <a:cs typeface="Poppins" pitchFamily="2" charset="77"/>
              </a:rPr>
              <a:pPr marL="0" marR="0" lvl="0" indent="0" algn="ctr" defTabSz="914217" rtl="0" eaLnBrk="1" fontAlgn="auto" latinLnBrk="0" hangingPunct="1">
                <a:lnSpc>
                  <a:spcPct val="100000"/>
                </a:lnSpc>
                <a:spcBef>
                  <a:spcPts val="0"/>
                </a:spcBef>
                <a:spcAft>
                  <a:spcPts val="0"/>
                </a:spcAft>
                <a:buClrTx/>
                <a:buSzTx/>
                <a:buFontTx/>
                <a:buNone/>
                <a:tabLst/>
                <a:defRPr/>
              </a:pPr>
              <a:t>‹Nº›</a:t>
            </a:fld>
            <a:r>
              <a:rPr kumimoji="0" lang="id-ID" sz="1200" b="0" i="0" u="none" strike="noStrike" kern="1200" cap="none" spc="0" normalizeH="0" baseline="0" noProof="0" dirty="0">
                <a:ln>
                  <a:noFill/>
                </a:ln>
                <a:solidFill>
                  <a:srgbClr val="FFFFFF"/>
                </a:solidFill>
                <a:effectLst/>
                <a:uLnTx/>
                <a:uFillTx/>
                <a:latin typeface="Open Sans Light" panose="020B0306030504020204" pitchFamily="34" charset="0"/>
                <a:ea typeface="Open Sans Light" panose="020B0306030504020204" pitchFamily="34" charset="0"/>
                <a:cs typeface="Open Sans" charset="0"/>
              </a:rPr>
              <a:t>  </a:t>
            </a:r>
          </a:p>
        </p:txBody>
      </p:sp>
    </p:spTree>
    <p:extLst>
      <p:ext uri="{BB962C8B-B14F-4D97-AF65-F5344CB8AC3E}">
        <p14:creationId xmlns:p14="http://schemas.microsoft.com/office/powerpoint/2010/main" val="2595782794"/>
      </p:ext>
    </p:extLst>
  </p:cSld>
  <p:clrMap bg1="lt1" tx1="dk1" bg2="lt2" tx2="dk2" accent1="accent1" accent2="accent2" accent3="accent3" accent4="accent4" accent5="accent5" accent6="accent6" hlink="hlink" folHlink="folHlink"/>
  <p:sldLayoutIdLst>
    <p:sldLayoutId id="2147483661" r:id="rId1"/>
  </p:sldLayoutIdLst>
  <p:hf hdr="0" ftr="0" dt="0"/>
  <p:txStyles>
    <p:titleStyle>
      <a:lvl1pPr algn="l" defTabSz="914217" rtl="0" eaLnBrk="1" latinLnBrk="0" hangingPunct="1">
        <a:lnSpc>
          <a:spcPct val="90000"/>
        </a:lnSpc>
        <a:spcBef>
          <a:spcPct val="0"/>
        </a:spcBef>
        <a:buNone/>
        <a:defRPr lang="en-US" sz="30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p:titleStyle>
    <p:bodyStyle>
      <a:lvl1pPr marL="228555" indent="-228555" algn="l" defTabSz="914217" rtl="0" eaLnBrk="1" latinLnBrk="0" hangingPunct="1">
        <a:lnSpc>
          <a:spcPct val="90000"/>
        </a:lnSpc>
        <a:spcBef>
          <a:spcPts val="1000"/>
        </a:spcBef>
        <a:buFont typeface="Arial" panose="020B0604020202020204" pitchFamily="34" charset="0"/>
        <a:buChar char="•"/>
        <a:defRPr lang="en-US" sz="2400" b="0" i="0" kern="1200" dirty="0" smtClean="0">
          <a:solidFill>
            <a:schemeClr val="tx1"/>
          </a:solidFill>
          <a:effectLst/>
          <a:latin typeface="Open Sans Light" panose="020B0306030504020204" pitchFamily="34" charset="0"/>
          <a:ea typeface="Open Sans Light" panose="020B0306030504020204" pitchFamily="34" charset="0"/>
          <a:cs typeface="Open Sans" charset="0"/>
        </a:defRPr>
      </a:lvl1pPr>
      <a:lvl2pPr marL="685663" indent="-228555" algn="l" defTabSz="914217" rtl="0" eaLnBrk="1" latinLnBrk="0" hangingPunct="1">
        <a:lnSpc>
          <a:spcPct val="90000"/>
        </a:lnSpc>
        <a:spcBef>
          <a:spcPts val="500"/>
        </a:spcBef>
        <a:buFont typeface="Arial" panose="020B0604020202020204" pitchFamily="34" charset="0"/>
        <a:buChar char="•"/>
        <a:defRPr lang="en-US" sz="2000" b="0" i="0" kern="1200" dirty="0" smtClean="0">
          <a:solidFill>
            <a:schemeClr val="tx1"/>
          </a:solidFill>
          <a:effectLst/>
          <a:latin typeface="Open Sans Light" panose="020B0306030504020204" pitchFamily="34" charset="0"/>
          <a:ea typeface="Open Sans Light" panose="020B0306030504020204" pitchFamily="34" charset="0"/>
          <a:cs typeface="Open Sans" charset="0"/>
        </a:defRPr>
      </a:lvl2pPr>
      <a:lvl3pPr marL="1142772" indent="-228555" algn="l" defTabSz="914217" rtl="0" eaLnBrk="1" latinLnBrk="0" hangingPunct="1">
        <a:lnSpc>
          <a:spcPct val="90000"/>
        </a:lnSpc>
        <a:spcBef>
          <a:spcPts val="500"/>
        </a:spcBef>
        <a:buFont typeface="Arial" panose="020B0604020202020204" pitchFamily="34" charset="0"/>
        <a:buChar char="•"/>
        <a:defRPr lang="en-US" sz="1800" b="0" i="0" kern="1200" dirty="0" smtClean="0">
          <a:solidFill>
            <a:schemeClr val="tx1"/>
          </a:solidFill>
          <a:effectLst/>
          <a:latin typeface="Open Sans Light" panose="020B0306030504020204" pitchFamily="34" charset="0"/>
          <a:ea typeface="Open Sans Light" panose="020B0306030504020204" pitchFamily="34" charset="0"/>
          <a:cs typeface="Open Sans" charset="0"/>
        </a:defRPr>
      </a:lvl3pPr>
      <a:lvl4pPr marL="1599880" indent="-228555" algn="l" defTabSz="914217" rtl="0" eaLnBrk="1" latinLnBrk="0" hangingPunct="1">
        <a:lnSpc>
          <a:spcPct val="90000"/>
        </a:lnSpc>
        <a:spcBef>
          <a:spcPts val="500"/>
        </a:spcBef>
        <a:buFont typeface="Arial" panose="020B0604020202020204" pitchFamily="34" charset="0"/>
        <a:buChar char="•"/>
        <a:defRPr lang="en-US" sz="1600" b="0" i="0" kern="1200" dirty="0" smtClean="0">
          <a:solidFill>
            <a:schemeClr val="tx1"/>
          </a:solidFill>
          <a:effectLst/>
          <a:latin typeface="Open Sans Light" panose="020B0306030504020204" pitchFamily="34" charset="0"/>
          <a:ea typeface="Open Sans Light" panose="020B0306030504020204" pitchFamily="34" charset="0"/>
          <a:cs typeface="Open Sans" charset="0"/>
        </a:defRPr>
      </a:lvl4pPr>
      <a:lvl5pPr marL="2056989" indent="-228555" algn="l" defTabSz="914217" rtl="0" eaLnBrk="1" latinLnBrk="0" hangingPunct="1">
        <a:lnSpc>
          <a:spcPct val="90000"/>
        </a:lnSpc>
        <a:spcBef>
          <a:spcPts val="500"/>
        </a:spcBef>
        <a:buFont typeface="Arial" panose="020B0604020202020204" pitchFamily="34" charset="0"/>
        <a:buChar char="•"/>
        <a:defRPr lang="en-US" sz="1600" b="0" i="0" kern="1200" dirty="0">
          <a:solidFill>
            <a:schemeClr val="tx1"/>
          </a:solidFill>
          <a:effectLst/>
          <a:latin typeface="Open Sans Light" panose="020B0306030504020204" pitchFamily="34" charset="0"/>
          <a:ea typeface="Open Sans Light" panose="020B0306030504020204" pitchFamily="34" charset="0"/>
          <a:cs typeface="Open Sans" charset="0"/>
        </a:defRPr>
      </a:lvl5pPr>
      <a:lvl6pPr marL="2514097" indent="-228555"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5"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5"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5"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2"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9" algn="l" defTabSz="91421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40.jpeg"/><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1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4.png"/></Relationships>
</file>

<file path=ppt/slides/_rels/slide6.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image" Target="../media/image15.png"/><Relationship Id="rId7" Type="http://schemas.openxmlformats.org/officeDocument/2006/relationships/image" Target="../media/image19.emf"/><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8.emf"/><Relationship Id="rId5" Type="http://schemas.openxmlformats.org/officeDocument/2006/relationships/image" Target="../media/image17.emf"/><Relationship Id="rId4" Type="http://schemas.openxmlformats.org/officeDocument/2006/relationships/image" Target="../media/image16.emf"/><Relationship Id="rId9" Type="http://schemas.openxmlformats.org/officeDocument/2006/relationships/image" Target="../media/image21.emf"/></Relationships>
</file>

<file path=ppt/slides/_rels/slide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0" y="4101737"/>
            <a:ext cx="12192000" cy="2756263"/>
          </a:xfrm>
          <a:prstGeom prst="rect">
            <a:avLst/>
          </a:prstGeom>
          <a:solidFill>
            <a:srgbClr val="CC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 name="Subtítulo 2"/>
          <p:cNvSpPr>
            <a:spLocks noGrp="1"/>
          </p:cNvSpPr>
          <p:nvPr>
            <p:ph type="subTitle" idx="1"/>
          </p:nvPr>
        </p:nvSpPr>
        <p:spPr>
          <a:xfrm>
            <a:off x="679268" y="4478390"/>
            <a:ext cx="9937806" cy="2379610"/>
          </a:xfrm>
        </p:spPr>
        <p:txBody>
          <a:bodyPr>
            <a:normAutofit fontScale="85000" lnSpcReduction="20000"/>
          </a:bodyPr>
          <a:lstStyle/>
          <a:p>
            <a:r>
              <a:rPr lang="es-ES" sz="3200" b="1" dirty="0" smtClean="0"/>
              <a:t>El arte permite establecer una conexión emocional y creativa muy relevante para descubrir, construir y valorar la identidad</a:t>
            </a:r>
            <a:r>
              <a:rPr lang="es-ES" sz="3200" b="1" dirty="0"/>
              <a:t> </a:t>
            </a:r>
            <a:r>
              <a:rPr lang="es-ES" sz="3200" b="1" dirty="0" smtClean="0"/>
              <a:t>en la primera infancia.</a:t>
            </a:r>
            <a:endParaRPr lang="es-ES" sz="3200" b="1" dirty="0" smtClean="0">
              <a:solidFill>
                <a:schemeClr val="accent5">
                  <a:lumMod val="75000"/>
                </a:schemeClr>
              </a:solidFill>
            </a:endParaRPr>
          </a:p>
          <a:p>
            <a:endParaRPr lang="es-ES" b="1" dirty="0" smtClean="0">
              <a:solidFill>
                <a:schemeClr val="accent5">
                  <a:lumMod val="75000"/>
                </a:schemeClr>
              </a:solidFill>
            </a:endParaRPr>
          </a:p>
          <a:p>
            <a:r>
              <a:rPr lang="es-ES" sz="2000" b="1" dirty="0" smtClean="0">
                <a:solidFill>
                  <a:schemeClr val="accent5">
                    <a:lumMod val="75000"/>
                  </a:schemeClr>
                </a:solidFill>
              </a:rPr>
              <a:t>Mg. Constanza Pérez Cofré.</a:t>
            </a:r>
          </a:p>
          <a:p>
            <a:r>
              <a:rPr lang="es-ES" sz="2000" b="1" dirty="0" smtClean="0">
                <a:solidFill>
                  <a:schemeClr val="accent5">
                    <a:lumMod val="75000"/>
                  </a:schemeClr>
                </a:solidFill>
              </a:rPr>
              <a:t>Coordinadora Técnica; Departamento de Educación.</a:t>
            </a:r>
          </a:p>
          <a:p>
            <a:r>
              <a:rPr lang="es-ES" sz="2000" b="1" dirty="0" smtClean="0">
                <a:solidFill>
                  <a:schemeClr val="accent5">
                    <a:lumMod val="75000"/>
                  </a:schemeClr>
                </a:solidFill>
              </a:rPr>
              <a:t> Región de la Araucanía.</a:t>
            </a:r>
            <a:endParaRPr lang="es-ES" sz="2000" b="1" dirty="0">
              <a:solidFill>
                <a:schemeClr val="accent5">
                  <a:lumMod val="75000"/>
                </a:schemeClr>
              </a:solidFill>
            </a:endParaRPr>
          </a:p>
          <a:p>
            <a:endParaRPr lang="es-CL" b="1" dirty="0">
              <a:solidFill>
                <a:schemeClr val="accent5">
                  <a:lumMod val="75000"/>
                </a:schemeClr>
              </a:solidFill>
            </a:endParaRPr>
          </a:p>
        </p:txBody>
      </p:sp>
      <p:pic>
        <p:nvPicPr>
          <p:cNvPr id="7" name="Imagen 6"/>
          <p:cNvPicPr>
            <a:picLocks noChangeAspect="1"/>
          </p:cNvPicPr>
          <p:nvPr/>
        </p:nvPicPr>
        <p:blipFill rotWithShape="1">
          <a:blip r:embed="rId2"/>
          <a:srcRect l="39270"/>
          <a:stretch/>
        </p:blipFill>
        <p:spPr>
          <a:xfrm>
            <a:off x="4450896" y="584891"/>
            <a:ext cx="3277144" cy="3268572"/>
          </a:xfrm>
          <a:prstGeom prst="rect">
            <a:avLst/>
          </a:prstGeom>
          <a:ln w="76200">
            <a:solidFill>
              <a:srgbClr val="CCCCFF"/>
            </a:solidFill>
          </a:ln>
        </p:spPr>
      </p:pic>
      <p:pic>
        <p:nvPicPr>
          <p:cNvPr id="9" name="Imagen 8"/>
          <p:cNvPicPr>
            <a:picLocks noChangeAspect="1"/>
          </p:cNvPicPr>
          <p:nvPr/>
        </p:nvPicPr>
        <p:blipFill rotWithShape="1">
          <a:blip r:embed="rId3"/>
          <a:srcRect l="9338" r="14350"/>
          <a:stretch/>
        </p:blipFill>
        <p:spPr>
          <a:xfrm>
            <a:off x="8235587" y="567031"/>
            <a:ext cx="3277144" cy="3306105"/>
          </a:xfrm>
          <a:prstGeom prst="rect">
            <a:avLst/>
          </a:prstGeom>
          <a:ln w="76200">
            <a:solidFill>
              <a:srgbClr val="00FFFF"/>
            </a:solidFill>
          </a:ln>
        </p:spPr>
      </p:pic>
      <p:pic>
        <p:nvPicPr>
          <p:cNvPr id="12" name="Imagen 11"/>
          <p:cNvPicPr>
            <a:picLocks noChangeAspect="1"/>
          </p:cNvPicPr>
          <p:nvPr/>
        </p:nvPicPr>
        <p:blipFill>
          <a:blip r:embed="rId4"/>
          <a:stretch>
            <a:fillRect/>
          </a:stretch>
        </p:blipFill>
        <p:spPr>
          <a:xfrm>
            <a:off x="679268" y="548264"/>
            <a:ext cx="3264082" cy="3281330"/>
          </a:xfrm>
          <a:prstGeom prst="rect">
            <a:avLst/>
          </a:prstGeom>
          <a:ln w="76200">
            <a:solidFill>
              <a:srgbClr val="00FFFF"/>
            </a:solidFill>
          </a:ln>
        </p:spPr>
      </p:pic>
      <p:pic>
        <p:nvPicPr>
          <p:cNvPr id="13" name="Imagen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17074" y="4865910"/>
            <a:ext cx="1235291" cy="1776549"/>
          </a:xfrm>
          <a:prstGeom prst="rect">
            <a:avLst/>
          </a:prstGeom>
        </p:spPr>
      </p:pic>
    </p:spTree>
    <p:extLst>
      <p:ext uri="{BB962C8B-B14F-4D97-AF65-F5344CB8AC3E}">
        <p14:creationId xmlns:p14="http://schemas.microsoft.com/office/powerpoint/2010/main" val="94688250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866503" y="383405"/>
            <a:ext cx="6096000" cy="3323987"/>
          </a:xfrm>
          <a:prstGeom prst="rect">
            <a:avLst/>
          </a:prstGeom>
        </p:spPr>
        <p:txBody>
          <a:bodyPr>
            <a:spAutoFit/>
          </a:bodyPr>
          <a:lstStyle/>
          <a:p>
            <a:pPr algn="just"/>
            <a:r>
              <a:rPr lang="es-MX" sz="4000" dirty="0"/>
              <a:t>L</a:t>
            </a:r>
            <a:r>
              <a:rPr lang="es-MX" sz="4000" dirty="0" smtClean="0"/>
              <a:t>a invitación es a abrir la </a:t>
            </a:r>
            <a:r>
              <a:rPr lang="es-MX" sz="4000" dirty="0"/>
              <a:t>mirada </a:t>
            </a:r>
            <a:r>
              <a:rPr lang="es-MX" sz="4000" dirty="0" smtClean="0"/>
              <a:t>a la integración </a:t>
            </a:r>
            <a:r>
              <a:rPr lang="es-MX" sz="4000" dirty="0"/>
              <a:t>de los lenguajes </a:t>
            </a:r>
            <a:r>
              <a:rPr lang="es-MX" sz="4000" dirty="0" smtClean="0"/>
              <a:t>artísticos</a:t>
            </a:r>
          </a:p>
          <a:p>
            <a:pPr algn="just"/>
            <a:endParaRPr lang="es-MX" dirty="0"/>
          </a:p>
          <a:p>
            <a:pPr algn="just"/>
            <a:r>
              <a:rPr lang="es-MX" dirty="0"/>
              <a:t>S</a:t>
            </a:r>
            <a:r>
              <a:rPr lang="es-MX" dirty="0" smtClean="0"/>
              <a:t>upone </a:t>
            </a:r>
            <a:r>
              <a:rPr lang="es-MX" dirty="0"/>
              <a:t>disponer de ambientes de aprendizaje que permitan reconocer y valorar las múltiples y particulares formas de expresión de los niños y las niñas y puedan poner en juego sus capacidades creativas. </a:t>
            </a:r>
            <a:endParaRPr lang="es-CL" dirty="0"/>
          </a:p>
        </p:txBody>
      </p:sp>
      <p:pic>
        <p:nvPicPr>
          <p:cNvPr id="2052" name="Picture 4" descr="Puente, puente png | Klipartz"/>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100000" l="6517" r="87416"/>
                    </a14:imgEffect>
                  </a14:imgLayer>
                </a14:imgProps>
              </a:ext>
              <a:ext uri="{28A0092B-C50C-407E-A947-70E740481C1C}">
                <a14:useLocalDpi xmlns:a14="http://schemas.microsoft.com/office/drawing/2010/main" val="0"/>
              </a:ext>
            </a:extLst>
          </a:blip>
          <a:srcRect l="13839" r="14507"/>
          <a:stretch/>
        </p:blipFill>
        <p:spPr bwMode="auto">
          <a:xfrm>
            <a:off x="692330" y="3971490"/>
            <a:ext cx="6074229" cy="2743201"/>
          </a:xfrm>
          <a:prstGeom prst="rect">
            <a:avLst/>
          </a:prstGeom>
          <a:noFill/>
          <a:extLst>
            <a:ext uri="{909E8E84-426E-40DD-AFC4-6F175D3DCCD1}">
              <a14:hiddenFill xmlns:a14="http://schemas.microsoft.com/office/drawing/2010/main">
                <a:solidFill>
                  <a:srgbClr val="FFFFFF"/>
                </a:solidFill>
              </a14:hiddenFill>
            </a:ext>
          </a:extLst>
        </p:spPr>
      </p:pic>
      <p:sp>
        <p:nvSpPr>
          <p:cNvPr id="7" name="Rectángulo 6"/>
          <p:cNvSpPr/>
          <p:nvPr/>
        </p:nvSpPr>
        <p:spPr>
          <a:xfrm>
            <a:off x="7759336" y="1"/>
            <a:ext cx="4432663" cy="6858000"/>
          </a:xfrm>
          <a:prstGeom prst="rect">
            <a:avLst/>
          </a:prstGeom>
          <a:solidFill>
            <a:srgbClr val="00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5" name="Rectángulo 4"/>
          <p:cNvSpPr/>
          <p:nvPr/>
        </p:nvSpPr>
        <p:spPr>
          <a:xfrm>
            <a:off x="8233955" y="1188107"/>
            <a:ext cx="3535679" cy="4154984"/>
          </a:xfrm>
          <a:prstGeom prst="rect">
            <a:avLst/>
          </a:prstGeom>
        </p:spPr>
        <p:txBody>
          <a:bodyPr wrap="square">
            <a:spAutoFit/>
          </a:bodyPr>
          <a:lstStyle/>
          <a:p>
            <a:pPr algn="just"/>
            <a:r>
              <a:rPr lang="es-MX" sz="2400" dirty="0">
                <a:latin typeface="+mj-lt"/>
              </a:rPr>
              <a:t>A través de la interacción con el entorno, los lenguajes artísticos se constituyen en instrumentos privilegiados para exteriorizar las vivencias emocionales, desarrollar el pensamiento creativo y disfrutar de manifestaciones culturales y artísticas</a:t>
            </a:r>
            <a:r>
              <a:rPr lang="es-MX" sz="2400" dirty="0" smtClean="0">
                <a:latin typeface="+mj-lt"/>
              </a:rPr>
              <a:t>. (BCEP, p.75)</a:t>
            </a:r>
            <a:endParaRPr lang="es-CL" sz="2400" dirty="0">
              <a:latin typeface="+mj-lt"/>
            </a:endParaRPr>
          </a:p>
        </p:txBody>
      </p:sp>
    </p:spTree>
    <p:extLst>
      <p:ext uri="{BB962C8B-B14F-4D97-AF65-F5344CB8AC3E}">
        <p14:creationId xmlns:p14="http://schemas.microsoft.com/office/powerpoint/2010/main" val="277689832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0" y="0"/>
            <a:ext cx="1541417" cy="6858000"/>
          </a:xfrm>
          <a:prstGeom prst="rect">
            <a:avLst/>
          </a:prstGeom>
          <a:solidFill>
            <a:srgbClr val="00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5" name="Rectángulo 4"/>
          <p:cNvSpPr/>
          <p:nvPr/>
        </p:nvSpPr>
        <p:spPr>
          <a:xfrm>
            <a:off x="11508377" y="0"/>
            <a:ext cx="683623" cy="6858000"/>
          </a:xfrm>
          <a:prstGeom prst="rect">
            <a:avLst/>
          </a:prstGeom>
          <a:solidFill>
            <a:srgbClr val="CC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6" name="CuadroTexto 5"/>
          <p:cNvSpPr txBox="1"/>
          <p:nvPr/>
        </p:nvSpPr>
        <p:spPr>
          <a:xfrm>
            <a:off x="770708" y="782743"/>
            <a:ext cx="10123715" cy="1323439"/>
          </a:xfrm>
          <a:prstGeom prst="rect">
            <a:avLst/>
          </a:prstGeom>
          <a:solidFill>
            <a:schemeClr val="bg1"/>
          </a:solidFill>
        </p:spPr>
        <p:txBody>
          <a:bodyPr wrap="square" rtlCol="0">
            <a:spAutoFit/>
          </a:bodyPr>
          <a:lstStyle/>
          <a:p>
            <a:pPr algn="ctr"/>
            <a:r>
              <a:rPr lang="es-MX" sz="4000" dirty="0" smtClean="0"/>
              <a:t>¿</a:t>
            </a:r>
            <a:r>
              <a:rPr lang="es-MX" sz="4000" dirty="0"/>
              <a:t>Q</a:t>
            </a:r>
            <a:r>
              <a:rPr lang="es-MX" sz="4000" dirty="0" smtClean="0"/>
              <a:t>ué otras estrategias metodológicas se pueden utilizar en el aula?</a:t>
            </a:r>
            <a:endParaRPr lang="es-CL" sz="4000" dirty="0"/>
          </a:p>
        </p:txBody>
      </p:sp>
      <p:pic>
        <p:nvPicPr>
          <p:cNvPr id="7" name="Imagen 6"/>
          <p:cNvPicPr>
            <a:picLocks noChangeAspect="1"/>
          </p:cNvPicPr>
          <p:nvPr/>
        </p:nvPicPr>
        <p:blipFill>
          <a:blip r:embed="rId2"/>
          <a:stretch>
            <a:fillRect/>
          </a:stretch>
        </p:blipFill>
        <p:spPr>
          <a:xfrm>
            <a:off x="4365169" y="2669314"/>
            <a:ext cx="3082833" cy="1978206"/>
          </a:xfrm>
          <a:prstGeom prst="rect">
            <a:avLst/>
          </a:prstGeom>
        </p:spPr>
      </p:pic>
      <p:pic>
        <p:nvPicPr>
          <p:cNvPr id="8" name="Imagen 7"/>
          <p:cNvPicPr>
            <a:picLocks noChangeAspect="1"/>
          </p:cNvPicPr>
          <p:nvPr/>
        </p:nvPicPr>
        <p:blipFill>
          <a:blip r:embed="rId3"/>
          <a:stretch>
            <a:fillRect/>
          </a:stretch>
        </p:blipFill>
        <p:spPr>
          <a:xfrm>
            <a:off x="877389" y="2669314"/>
            <a:ext cx="3082833" cy="1978206"/>
          </a:xfrm>
          <a:prstGeom prst="rect">
            <a:avLst/>
          </a:prstGeom>
        </p:spPr>
      </p:pic>
      <p:pic>
        <p:nvPicPr>
          <p:cNvPr id="9" name="Imagen 8"/>
          <p:cNvPicPr>
            <a:picLocks noChangeAspect="1"/>
          </p:cNvPicPr>
          <p:nvPr/>
        </p:nvPicPr>
        <p:blipFill>
          <a:blip r:embed="rId4"/>
          <a:stretch>
            <a:fillRect/>
          </a:stretch>
        </p:blipFill>
        <p:spPr>
          <a:xfrm>
            <a:off x="7936773" y="2675029"/>
            <a:ext cx="3082833" cy="1972491"/>
          </a:xfrm>
          <a:prstGeom prst="rect">
            <a:avLst/>
          </a:prstGeom>
        </p:spPr>
      </p:pic>
      <p:sp>
        <p:nvSpPr>
          <p:cNvPr id="2" name="CuadroTexto 1"/>
          <p:cNvSpPr txBox="1"/>
          <p:nvPr/>
        </p:nvSpPr>
        <p:spPr>
          <a:xfrm>
            <a:off x="4846320" y="5773783"/>
            <a:ext cx="7371803" cy="646331"/>
          </a:xfrm>
          <a:prstGeom prst="rect">
            <a:avLst/>
          </a:prstGeom>
          <a:noFill/>
        </p:spPr>
        <p:txBody>
          <a:bodyPr wrap="square" rtlCol="0">
            <a:spAutoFit/>
          </a:bodyPr>
          <a:lstStyle/>
          <a:p>
            <a:r>
              <a:rPr lang="es-MX" sz="3600" dirty="0"/>
              <a:t>¡</a:t>
            </a:r>
            <a:r>
              <a:rPr lang="es-MX" sz="3600" dirty="0" smtClean="0"/>
              <a:t>Conozcamos otras metodologías!</a:t>
            </a:r>
            <a:endParaRPr lang="es-CL" sz="3600" dirty="0"/>
          </a:p>
        </p:txBody>
      </p:sp>
    </p:spTree>
    <p:extLst>
      <p:ext uri="{BB962C8B-B14F-4D97-AF65-F5344CB8AC3E}">
        <p14:creationId xmlns:p14="http://schemas.microsoft.com/office/powerpoint/2010/main" val="424007400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666206" y="574766"/>
            <a:ext cx="3892731" cy="769441"/>
          </a:xfrm>
          <a:prstGeom prst="rect">
            <a:avLst/>
          </a:prstGeom>
          <a:noFill/>
        </p:spPr>
        <p:txBody>
          <a:bodyPr wrap="square" rtlCol="0">
            <a:spAutoFit/>
          </a:bodyPr>
          <a:lstStyle/>
          <a:p>
            <a:r>
              <a:rPr lang="es-MX" sz="4400" dirty="0" smtClean="0"/>
              <a:t>Método Nube</a:t>
            </a:r>
            <a:endParaRPr lang="es-CL" sz="4400" dirty="0"/>
          </a:p>
        </p:txBody>
      </p:sp>
      <p:sp>
        <p:nvSpPr>
          <p:cNvPr id="3" name="Rectángulo 2"/>
          <p:cNvSpPr/>
          <p:nvPr/>
        </p:nvSpPr>
        <p:spPr>
          <a:xfrm>
            <a:off x="666206" y="1684495"/>
            <a:ext cx="3683725" cy="3416320"/>
          </a:xfrm>
          <a:prstGeom prst="rect">
            <a:avLst/>
          </a:prstGeom>
        </p:spPr>
        <p:txBody>
          <a:bodyPr wrap="square">
            <a:spAutoFit/>
          </a:bodyPr>
          <a:lstStyle/>
          <a:p>
            <a:pPr algn="just">
              <a:lnSpc>
                <a:spcPct val="150000"/>
              </a:lnSpc>
            </a:pPr>
            <a:r>
              <a:rPr lang="es-MX" dirty="0"/>
              <a:t>El aprendizaje artístico, tal y como lo entiende el método Nube, debe poner al servicio de la creación artística los recursos y competencias variadas que los niños poseen, dando lugar a dinámicas no </a:t>
            </a:r>
            <a:r>
              <a:rPr lang="es-MX" dirty="0" err="1"/>
              <a:t>jerarquizantes</a:t>
            </a:r>
            <a:r>
              <a:rPr lang="es-MX" dirty="0"/>
              <a:t> y colaborativas que promuevan el respeto y valoración de la diferencia.</a:t>
            </a:r>
            <a:endParaRPr lang="es-CL" dirty="0"/>
          </a:p>
        </p:txBody>
      </p:sp>
      <p:sp>
        <p:nvSpPr>
          <p:cNvPr id="4" name="Rectángulo 3"/>
          <p:cNvSpPr/>
          <p:nvPr/>
        </p:nvSpPr>
        <p:spPr>
          <a:xfrm>
            <a:off x="5405845" y="2187861"/>
            <a:ext cx="5669281" cy="4524315"/>
          </a:xfrm>
          <a:prstGeom prst="rect">
            <a:avLst/>
          </a:prstGeom>
        </p:spPr>
        <p:txBody>
          <a:bodyPr wrap="square">
            <a:spAutoFit/>
          </a:bodyPr>
          <a:lstStyle/>
          <a:p>
            <a:pPr algn="just"/>
            <a:r>
              <a:rPr lang="es-MX" sz="1600" b="1" dirty="0"/>
              <a:t>“Desabstracción” </a:t>
            </a:r>
            <a:r>
              <a:rPr lang="es-MX" sz="1600" dirty="0"/>
              <a:t>La experiencia sensible permite observar las raíces en el mundo natural que tiene incluso los conceptos más abstractos. Rompiendo con los comportamientos aislados de las disciplinas, la práctica artística nos conecta con los modos en que todas las cosas están conectadas entre sí.  </a:t>
            </a:r>
            <a:endParaRPr lang="es-MX" sz="1600" dirty="0" smtClean="0"/>
          </a:p>
          <a:p>
            <a:pPr algn="just"/>
            <a:endParaRPr lang="es-MX" sz="1600" dirty="0"/>
          </a:p>
          <a:p>
            <a:pPr algn="just"/>
            <a:r>
              <a:rPr lang="es-MX" sz="1600" b="1" dirty="0" smtClean="0"/>
              <a:t>Énfasis </a:t>
            </a:r>
            <a:r>
              <a:rPr lang="es-MX" sz="1600" b="1" dirty="0"/>
              <a:t>en el proceso </a:t>
            </a:r>
            <a:r>
              <a:rPr lang="es-MX" sz="1600" dirty="0"/>
              <a:t>El arte contemporáneo pone de relieve el papel del proceso en la experiencia artística. Las búsquedas conceptuales y plásticas son, de este modo, parte constitutiva de las piezas: el hacer, la experimentación y el ensayo-error se vuelven prácticas centrales para la producción artística. Plasticidad  </a:t>
            </a:r>
            <a:endParaRPr lang="es-MX" sz="1600" dirty="0" smtClean="0"/>
          </a:p>
          <a:p>
            <a:pPr algn="just"/>
            <a:endParaRPr lang="es-MX" sz="1600" dirty="0"/>
          </a:p>
          <a:p>
            <a:pPr algn="just"/>
            <a:r>
              <a:rPr lang="es-MX" sz="1600" b="1" dirty="0" smtClean="0"/>
              <a:t>El </a:t>
            </a:r>
            <a:r>
              <a:rPr lang="es-MX" sz="1600" b="1" dirty="0"/>
              <a:t>arte contemporáneo </a:t>
            </a:r>
            <a:r>
              <a:rPr lang="es-MX" sz="1600" dirty="0"/>
              <a:t>encuentra recursos en todas las técnicas, todos los materiales, todas las corrientes expresivas. Esta mirada omnívora que nutre la práctica artística implica una forma desprejuiciada de relacionarse con el contexto, que permite optimizar creativamente los recursos disponibles.</a:t>
            </a:r>
            <a:endParaRPr lang="es-CL" sz="1600" dirty="0"/>
          </a:p>
        </p:txBody>
      </p:sp>
      <p:sp>
        <p:nvSpPr>
          <p:cNvPr id="5" name="Rectángulo 4"/>
          <p:cNvSpPr/>
          <p:nvPr/>
        </p:nvSpPr>
        <p:spPr>
          <a:xfrm>
            <a:off x="11508377" y="0"/>
            <a:ext cx="683623" cy="6858000"/>
          </a:xfrm>
          <a:prstGeom prst="rect">
            <a:avLst/>
          </a:prstGeom>
          <a:solidFill>
            <a:srgbClr val="00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6" name="CuadroTexto 5"/>
          <p:cNvSpPr txBox="1"/>
          <p:nvPr/>
        </p:nvSpPr>
        <p:spPr>
          <a:xfrm>
            <a:off x="5405844" y="1436914"/>
            <a:ext cx="3437709" cy="584775"/>
          </a:xfrm>
          <a:prstGeom prst="rect">
            <a:avLst/>
          </a:prstGeom>
          <a:noFill/>
        </p:spPr>
        <p:txBody>
          <a:bodyPr wrap="square" rtlCol="0">
            <a:spAutoFit/>
          </a:bodyPr>
          <a:lstStyle/>
          <a:p>
            <a:r>
              <a:rPr lang="es-MX" sz="3200" dirty="0" smtClean="0"/>
              <a:t>Elementos clave:</a:t>
            </a:r>
            <a:endParaRPr lang="es-CL" sz="3200" dirty="0"/>
          </a:p>
        </p:txBody>
      </p:sp>
    </p:spTree>
    <p:extLst>
      <p:ext uri="{BB962C8B-B14F-4D97-AF65-F5344CB8AC3E}">
        <p14:creationId xmlns:p14="http://schemas.microsoft.com/office/powerpoint/2010/main" val="173443170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ángulo 9"/>
          <p:cNvSpPr/>
          <p:nvPr/>
        </p:nvSpPr>
        <p:spPr>
          <a:xfrm>
            <a:off x="10424161" y="0"/>
            <a:ext cx="1767840" cy="6858000"/>
          </a:xfrm>
          <a:prstGeom prst="rect">
            <a:avLst/>
          </a:prstGeom>
          <a:solidFill>
            <a:srgbClr val="00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 name="Rectángulo 1"/>
          <p:cNvSpPr/>
          <p:nvPr/>
        </p:nvSpPr>
        <p:spPr>
          <a:xfrm>
            <a:off x="8118565" y="3087414"/>
            <a:ext cx="3487783" cy="3139321"/>
          </a:xfrm>
          <a:prstGeom prst="rect">
            <a:avLst/>
          </a:prstGeom>
          <a:solidFill>
            <a:schemeClr val="tx2">
              <a:lumMod val="20000"/>
              <a:lumOff val="80000"/>
            </a:schemeClr>
          </a:solidFill>
          <a:ln w="57150">
            <a:solidFill>
              <a:schemeClr val="bg1"/>
            </a:solidFill>
          </a:ln>
        </p:spPr>
        <p:txBody>
          <a:bodyPr wrap="square">
            <a:spAutoFit/>
          </a:bodyPr>
          <a:lstStyle/>
          <a:p>
            <a:pPr algn="just"/>
            <a:r>
              <a:rPr lang="es-MX" b="1" dirty="0" smtClean="0"/>
              <a:t>El </a:t>
            </a:r>
            <a:r>
              <a:rPr lang="es-MX" b="1" dirty="0"/>
              <a:t>contexto como recurso </a:t>
            </a:r>
            <a:endParaRPr lang="es-MX" b="1" dirty="0" smtClean="0"/>
          </a:p>
          <a:p>
            <a:pPr algn="just"/>
            <a:r>
              <a:rPr lang="es-MX" dirty="0" smtClean="0"/>
              <a:t>Valora </a:t>
            </a:r>
            <a:r>
              <a:rPr lang="es-MX" dirty="0"/>
              <a:t>la diversidad como recursos: es por ello que promueve una ética de la percepción del entorno al servicio de una relación duradera y significativa entre sujetos y sus contextos. Trabaja el reciclaje creativo para hacer más con </a:t>
            </a:r>
            <a:r>
              <a:rPr lang="es-MX" dirty="0" smtClean="0"/>
              <a:t>menos y fomentar </a:t>
            </a:r>
            <a:r>
              <a:rPr lang="es-MX" dirty="0"/>
              <a:t>valores para la </a:t>
            </a:r>
            <a:r>
              <a:rPr lang="es-MX" dirty="0" smtClean="0"/>
              <a:t>convivencia </a:t>
            </a:r>
            <a:r>
              <a:rPr lang="es-MX" dirty="0"/>
              <a:t>y la vida </a:t>
            </a:r>
            <a:r>
              <a:rPr lang="es-MX" dirty="0" smtClean="0"/>
              <a:t>democrática.</a:t>
            </a:r>
          </a:p>
          <a:p>
            <a:pPr algn="just"/>
            <a:endParaRPr lang="es-CL" dirty="0"/>
          </a:p>
        </p:txBody>
      </p:sp>
      <p:sp>
        <p:nvSpPr>
          <p:cNvPr id="4" name="CuadroTexto 3"/>
          <p:cNvSpPr txBox="1"/>
          <p:nvPr/>
        </p:nvSpPr>
        <p:spPr>
          <a:xfrm>
            <a:off x="444137" y="535577"/>
            <a:ext cx="5891349" cy="954107"/>
          </a:xfrm>
          <a:prstGeom prst="rect">
            <a:avLst/>
          </a:prstGeom>
          <a:noFill/>
        </p:spPr>
        <p:txBody>
          <a:bodyPr wrap="square" rtlCol="0">
            <a:spAutoFit/>
          </a:bodyPr>
          <a:lstStyle/>
          <a:p>
            <a:r>
              <a:rPr lang="es-MX" sz="2800" dirty="0" smtClean="0"/>
              <a:t>Estrategia de abordaje en el aula:</a:t>
            </a:r>
          </a:p>
          <a:p>
            <a:pPr marL="457200" indent="-457200">
              <a:buFont typeface="Arial" panose="020B0604020202020204" pitchFamily="34" charset="0"/>
              <a:buChar char="•"/>
            </a:pPr>
            <a:r>
              <a:rPr lang="es-MX" sz="2800" dirty="0" smtClean="0"/>
              <a:t>Talleres</a:t>
            </a:r>
            <a:endParaRPr lang="es-CL" sz="2800" dirty="0"/>
          </a:p>
        </p:txBody>
      </p:sp>
      <p:sp>
        <p:nvSpPr>
          <p:cNvPr id="5" name="Rectángulo 4"/>
          <p:cNvSpPr/>
          <p:nvPr/>
        </p:nvSpPr>
        <p:spPr>
          <a:xfrm>
            <a:off x="444137" y="3087414"/>
            <a:ext cx="3376749" cy="3139321"/>
          </a:xfrm>
          <a:prstGeom prst="rect">
            <a:avLst/>
          </a:prstGeom>
          <a:solidFill>
            <a:srgbClr val="CCCCFF"/>
          </a:solidFill>
        </p:spPr>
        <p:txBody>
          <a:bodyPr wrap="square">
            <a:spAutoFit/>
          </a:bodyPr>
          <a:lstStyle/>
          <a:p>
            <a:pPr algn="just"/>
            <a:r>
              <a:rPr lang="es-MX" b="1" dirty="0"/>
              <a:t>Saberes abiertos </a:t>
            </a:r>
          </a:p>
          <a:p>
            <a:pPr algn="just"/>
            <a:r>
              <a:rPr lang="es-MX" dirty="0"/>
              <a:t>Desarrolla competencias creativas para asociar significativamente elementos aparentemente inconexos, pone en marcha una lógica de especialización cooperativa para el desarrollo de aprendizajes integrales que no se anclan en individuos ni en disciplinas específicas, sino que pueden seguir multiplicándose. </a:t>
            </a:r>
          </a:p>
        </p:txBody>
      </p:sp>
      <p:sp>
        <p:nvSpPr>
          <p:cNvPr id="6" name="Rectángulo 5"/>
          <p:cNvSpPr/>
          <p:nvPr/>
        </p:nvSpPr>
        <p:spPr>
          <a:xfrm>
            <a:off x="4265022" y="3105057"/>
            <a:ext cx="3409407" cy="3139321"/>
          </a:xfrm>
          <a:prstGeom prst="rect">
            <a:avLst/>
          </a:prstGeom>
          <a:solidFill>
            <a:srgbClr val="CCCCFF"/>
          </a:solidFill>
        </p:spPr>
        <p:txBody>
          <a:bodyPr wrap="square">
            <a:spAutoFit/>
          </a:bodyPr>
          <a:lstStyle/>
          <a:p>
            <a:pPr algn="just"/>
            <a:r>
              <a:rPr lang="es-MX" b="1" dirty="0"/>
              <a:t>Una experiencia corporizada </a:t>
            </a:r>
          </a:p>
          <a:p>
            <a:pPr algn="just"/>
            <a:r>
              <a:rPr lang="es-MX" dirty="0"/>
              <a:t>Nube recoge con convicción el giro que ha experimentado el arte contemporáneo hacia el proceso, asignándole tanto valor a este como al resultado final. Prioriza la experiencia, el ensayo y el error como factores claves de los aprendizajes significativos, incluso más allá de los objetos. </a:t>
            </a:r>
            <a:endParaRPr lang="es-MX" dirty="0" smtClean="0"/>
          </a:p>
          <a:p>
            <a:pPr algn="just"/>
            <a:endParaRPr lang="es-MX" dirty="0"/>
          </a:p>
        </p:txBody>
      </p:sp>
      <p:sp>
        <p:nvSpPr>
          <p:cNvPr id="7" name="CuadroTexto 6"/>
          <p:cNvSpPr txBox="1"/>
          <p:nvPr/>
        </p:nvSpPr>
        <p:spPr>
          <a:xfrm>
            <a:off x="444137" y="2035760"/>
            <a:ext cx="4140926" cy="523220"/>
          </a:xfrm>
          <a:prstGeom prst="rect">
            <a:avLst/>
          </a:prstGeom>
          <a:solidFill>
            <a:srgbClr val="FFC000"/>
          </a:solidFill>
        </p:spPr>
        <p:txBody>
          <a:bodyPr wrap="square" rtlCol="0">
            <a:spAutoFit/>
          </a:bodyPr>
          <a:lstStyle/>
          <a:p>
            <a:r>
              <a:rPr lang="es-MX" sz="2800" dirty="0" smtClean="0"/>
              <a:t>Premisas del método:</a:t>
            </a:r>
            <a:endParaRPr lang="es-CL" sz="2800" dirty="0"/>
          </a:p>
        </p:txBody>
      </p:sp>
    </p:spTree>
    <p:extLst>
      <p:ext uri="{BB962C8B-B14F-4D97-AF65-F5344CB8AC3E}">
        <p14:creationId xmlns:p14="http://schemas.microsoft.com/office/powerpoint/2010/main" val="76750099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633513" y="285087"/>
            <a:ext cx="7067961" cy="646331"/>
          </a:xfrm>
          <a:prstGeom prst="rect">
            <a:avLst/>
          </a:prstGeom>
        </p:spPr>
        <p:txBody>
          <a:bodyPr wrap="none">
            <a:spAutoFit/>
          </a:bodyPr>
          <a:lstStyle/>
          <a:p>
            <a:r>
              <a:rPr lang="es-MX" sz="3600" dirty="0"/>
              <a:t>LÓVA. </a:t>
            </a:r>
            <a:r>
              <a:rPr lang="es-MX" sz="2800" dirty="0" smtClean="0"/>
              <a:t>La ópera como vehículo de aprendizaje</a:t>
            </a:r>
            <a:endParaRPr lang="es-CL" sz="2800" dirty="0"/>
          </a:p>
        </p:txBody>
      </p:sp>
      <p:sp>
        <p:nvSpPr>
          <p:cNvPr id="3" name="Rectángulo 2"/>
          <p:cNvSpPr/>
          <p:nvPr/>
        </p:nvSpPr>
        <p:spPr>
          <a:xfrm>
            <a:off x="808990" y="4172256"/>
            <a:ext cx="5480141" cy="1754326"/>
          </a:xfrm>
          <a:prstGeom prst="rect">
            <a:avLst/>
          </a:prstGeom>
        </p:spPr>
        <p:txBody>
          <a:bodyPr wrap="square">
            <a:spAutoFit/>
          </a:bodyPr>
          <a:lstStyle/>
          <a:p>
            <a:pPr marL="285750" indent="-285750" algn="just">
              <a:lnSpc>
                <a:spcPct val="150000"/>
              </a:lnSpc>
              <a:buFont typeface="Arial" panose="020B0604020202020204" pitchFamily="34" charset="0"/>
              <a:buChar char="•"/>
            </a:pPr>
            <a:r>
              <a:rPr lang="es-MX" dirty="0"/>
              <a:t>LÓVA es un proyecto educativo que se realiza, principalmente, en escuelas y colegios de enseñanza básica, donde el o la docente convierte su curso en una compañía de ópera.</a:t>
            </a:r>
            <a:endParaRPr lang="es-CL" dirty="0"/>
          </a:p>
        </p:txBody>
      </p:sp>
      <p:sp>
        <p:nvSpPr>
          <p:cNvPr id="5" name="Rectángulo 4"/>
          <p:cNvSpPr/>
          <p:nvPr/>
        </p:nvSpPr>
        <p:spPr>
          <a:xfrm>
            <a:off x="808991" y="1674674"/>
            <a:ext cx="5480141" cy="1754326"/>
          </a:xfrm>
          <a:prstGeom prst="rect">
            <a:avLst/>
          </a:prstGeom>
        </p:spPr>
        <p:txBody>
          <a:bodyPr wrap="square">
            <a:spAutoFit/>
          </a:bodyPr>
          <a:lstStyle/>
          <a:p>
            <a:pPr marL="285750" indent="-285750" algn="just">
              <a:lnSpc>
                <a:spcPct val="150000"/>
              </a:lnSpc>
              <a:buFont typeface="Arial" panose="020B0604020202020204" pitchFamily="34" charset="0"/>
              <a:buChar char="•"/>
            </a:pPr>
            <a:r>
              <a:rPr lang="es-MX" dirty="0"/>
              <a:t>El programa basa su aprendizaje en la metodología de proyectos, con la particularidad y complejidad de incluir numerosos </a:t>
            </a:r>
            <a:r>
              <a:rPr lang="es-MX" dirty="0" err="1"/>
              <a:t>subproyectos</a:t>
            </a:r>
            <a:r>
              <a:rPr lang="es-MX" dirty="0"/>
              <a:t> interconectados que ocupan al curso completo. </a:t>
            </a:r>
            <a:endParaRPr lang="es-CL" dirty="0"/>
          </a:p>
        </p:txBody>
      </p:sp>
      <p:sp>
        <p:nvSpPr>
          <p:cNvPr id="6" name="Rectángulo 5"/>
          <p:cNvSpPr/>
          <p:nvPr/>
        </p:nvSpPr>
        <p:spPr>
          <a:xfrm>
            <a:off x="11508377" y="0"/>
            <a:ext cx="683623" cy="6858000"/>
          </a:xfrm>
          <a:prstGeom prst="rect">
            <a:avLst/>
          </a:prstGeom>
          <a:solidFill>
            <a:srgbClr val="00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2050" name="Picture 2" descr="Diseño y realización de Escenografía y Vestuario: Casa para titeres"/>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156"/>
          <a:stretch/>
        </p:blipFill>
        <p:spPr bwMode="auto">
          <a:xfrm>
            <a:off x="7505294" y="1285269"/>
            <a:ext cx="3472045" cy="247890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ATENEA Centro de desarrollo infantil | Arte teatra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05294" y="4023359"/>
            <a:ext cx="3457237" cy="22990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692893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452843" y="652919"/>
            <a:ext cx="6244047" cy="584775"/>
          </a:xfrm>
          <a:prstGeom prst="rect">
            <a:avLst/>
          </a:prstGeom>
          <a:noFill/>
        </p:spPr>
        <p:txBody>
          <a:bodyPr wrap="square" rtlCol="0">
            <a:spAutoFit/>
          </a:bodyPr>
          <a:lstStyle/>
          <a:p>
            <a:r>
              <a:rPr lang="es-MX" sz="3200" dirty="0" smtClean="0"/>
              <a:t>Etapas para construir la compañía:</a:t>
            </a:r>
            <a:endParaRPr lang="es-CL" sz="3200" dirty="0"/>
          </a:p>
        </p:txBody>
      </p:sp>
      <p:sp>
        <p:nvSpPr>
          <p:cNvPr id="3" name="Rectángulo 2"/>
          <p:cNvSpPr/>
          <p:nvPr/>
        </p:nvSpPr>
        <p:spPr>
          <a:xfrm>
            <a:off x="452843" y="1493744"/>
            <a:ext cx="6096000" cy="2031325"/>
          </a:xfrm>
          <a:prstGeom prst="rect">
            <a:avLst/>
          </a:prstGeom>
        </p:spPr>
        <p:txBody>
          <a:bodyPr>
            <a:spAutoFit/>
          </a:bodyPr>
          <a:lstStyle/>
          <a:p>
            <a:pPr algn="just"/>
            <a:r>
              <a:rPr lang="es-MX" b="1" dirty="0" smtClean="0"/>
              <a:t>Primera</a:t>
            </a:r>
            <a:r>
              <a:rPr lang="es-MX" b="1" dirty="0"/>
              <a:t>: </a:t>
            </a:r>
            <a:r>
              <a:rPr lang="es-MX" dirty="0" smtClean="0"/>
              <a:t>desarrollo </a:t>
            </a:r>
            <a:r>
              <a:rPr lang="es-MX" dirty="0"/>
              <a:t>de la identidad del grupo y de elección de un mensaje profundo y significativo para basar en este su ópera. </a:t>
            </a:r>
          </a:p>
          <a:p>
            <a:pPr algn="just"/>
            <a:endParaRPr lang="es-MX" dirty="0" smtClean="0"/>
          </a:p>
          <a:p>
            <a:pPr algn="just"/>
            <a:r>
              <a:rPr lang="es-MX" b="1" dirty="0" smtClean="0"/>
              <a:t>Segunda</a:t>
            </a:r>
            <a:r>
              <a:rPr lang="es-MX" b="1" dirty="0"/>
              <a:t>: </a:t>
            </a:r>
            <a:r>
              <a:rPr lang="es-MX" dirty="0" smtClean="0"/>
              <a:t>aprendizaje </a:t>
            </a:r>
            <a:r>
              <a:rPr lang="es-MX" dirty="0"/>
              <a:t>y elección de diez profesiones diferentes (producción, comunicación, caracterización, escenografía, composición musical, interpretación actoral, iluminación, etc.).</a:t>
            </a:r>
            <a:endParaRPr lang="es-CL" dirty="0"/>
          </a:p>
        </p:txBody>
      </p:sp>
      <p:sp>
        <p:nvSpPr>
          <p:cNvPr id="4" name="Rectángulo 3"/>
          <p:cNvSpPr/>
          <p:nvPr/>
        </p:nvSpPr>
        <p:spPr>
          <a:xfrm>
            <a:off x="452843" y="3781119"/>
            <a:ext cx="6096000" cy="2585323"/>
          </a:xfrm>
          <a:prstGeom prst="rect">
            <a:avLst/>
          </a:prstGeom>
        </p:spPr>
        <p:txBody>
          <a:bodyPr>
            <a:spAutoFit/>
          </a:bodyPr>
          <a:lstStyle/>
          <a:p>
            <a:pPr algn="just"/>
            <a:r>
              <a:rPr lang="es-MX" b="1" dirty="0" smtClean="0"/>
              <a:t>Tercera</a:t>
            </a:r>
            <a:r>
              <a:rPr lang="es-MX" b="1" dirty="0"/>
              <a:t>: </a:t>
            </a:r>
            <a:r>
              <a:rPr lang="es-MX" dirty="0" smtClean="0"/>
              <a:t>producción </a:t>
            </a:r>
            <a:r>
              <a:rPr lang="es-MX" dirty="0"/>
              <a:t>operística, en la que el equipo se reparte el trabajo y se coordina para llegar a un estreno en el que los niños y niñas demuestran que pueden presentar al público su ópera sin la ayuda de adultos. </a:t>
            </a:r>
            <a:endParaRPr lang="es-MX" dirty="0" smtClean="0"/>
          </a:p>
          <a:p>
            <a:pPr algn="just"/>
            <a:endParaRPr lang="es-MX" dirty="0"/>
          </a:p>
          <a:p>
            <a:pPr algn="just"/>
            <a:r>
              <a:rPr lang="es-MX" b="1" dirty="0" smtClean="0"/>
              <a:t>Cuarta</a:t>
            </a:r>
            <a:r>
              <a:rPr lang="es-MX" b="1" dirty="0"/>
              <a:t>: </a:t>
            </a:r>
            <a:r>
              <a:rPr lang="es-MX" dirty="0" smtClean="0"/>
              <a:t>reflexión </a:t>
            </a:r>
            <a:r>
              <a:rPr lang="es-MX" dirty="0"/>
              <a:t>y evaluación de todo el proceso. La ópera es el eje de conexión y el motor de estímulo en el aula, pero es también el referente integrador de todas las artes y de un gran número de profesiones u oficios. </a:t>
            </a:r>
            <a:endParaRPr lang="es-CL" dirty="0"/>
          </a:p>
        </p:txBody>
      </p:sp>
      <p:sp>
        <p:nvSpPr>
          <p:cNvPr id="5" name="Rectángulo 4"/>
          <p:cNvSpPr/>
          <p:nvPr/>
        </p:nvSpPr>
        <p:spPr>
          <a:xfrm>
            <a:off x="7393576" y="1426628"/>
            <a:ext cx="3775167" cy="4708981"/>
          </a:xfrm>
          <a:prstGeom prst="rect">
            <a:avLst/>
          </a:prstGeom>
        </p:spPr>
        <p:txBody>
          <a:bodyPr wrap="square">
            <a:spAutoFit/>
          </a:bodyPr>
          <a:lstStyle/>
          <a:p>
            <a:pPr algn="just">
              <a:lnSpc>
                <a:spcPct val="150000"/>
              </a:lnSpc>
            </a:pPr>
            <a:r>
              <a:rPr lang="es-MX" sz="2000" dirty="0" smtClean="0">
                <a:latin typeface="+mj-lt"/>
              </a:rPr>
              <a:t>Da </a:t>
            </a:r>
            <a:r>
              <a:rPr lang="es-MX" sz="2000" dirty="0">
                <a:latin typeface="+mj-lt"/>
              </a:rPr>
              <a:t>cabida a muy diferentes talentos y capacidades, lo que permite que cada estudiante pueda elegir aquella profesión donde más puede aportar a sus compañeros y a su propio desarrollo, rompiendo así con la rutina de la escuela tradicional en que todos tienen que hacer lo mismo.</a:t>
            </a:r>
            <a:endParaRPr lang="es-CL" sz="2000" dirty="0">
              <a:latin typeface="+mj-lt"/>
            </a:endParaRPr>
          </a:p>
        </p:txBody>
      </p:sp>
      <p:sp>
        <p:nvSpPr>
          <p:cNvPr id="6" name="Rectángulo 5"/>
          <p:cNvSpPr/>
          <p:nvPr/>
        </p:nvSpPr>
        <p:spPr>
          <a:xfrm>
            <a:off x="11508377" y="0"/>
            <a:ext cx="683623" cy="6858000"/>
          </a:xfrm>
          <a:prstGeom prst="rect">
            <a:avLst/>
          </a:prstGeom>
          <a:solidFill>
            <a:srgbClr val="CC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Tree>
    <p:extLst>
      <p:ext uri="{BB962C8B-B14F-4D97-AF65-F5344CB8AC3E}">
        <p14:creationId xmlns:p14="http://schemas.microsoft.com/office/powerpoint/2010/main" val="376547635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57051" y="1613990"/>
            <a:ext cx="6156960" cy="1323439"/>
          </a:xfrm>
          <a:prstGeom prst="rect">
            <a:avLst/>
          </a:prstGeom>
        </p:spPr>
        <p:txBody>
          <a:bodyPr wrap="square">
            <a:spAutoFit/>
          </a:bodyPr>
          <a:lstStyle/>
          <a:p>
            <a:pPr marL="285750" indent="-285750" algn="just">
              <a:buFont typeface="Arial" panose="020B0604020202020204" pitchFamily="34" charset="0"/>
              <a:buChar char="•"/>
            </a:pPr>
            <a:r>
              <a:rPr lang="es-MX" sz="2000" dirty="0" smtClean="0">
                <a:solidFill>
                  <a:srgbClr val="020202"/>
                </a:solidFill>
                <a:latin typeface="Calibri" panose="020F0502020204030204" pitchFamily="34" charset="0"/>
                <a:cs typeface="Calibri" panose="020F0502020204030204" pitchFamily="34" charset="0"/>
              </a:rPr>
              <a:t>Es una </a:t>
            </a:r>
            <a:r>
              <a:rPr lang="es-MX" sz="2000" dirty="0">
                <a:solidFill>
                  <a:srgbClr val="020202"/>
                </a:solidFill>
                <a:latin typeface="Calibri" panose="020F0502020204030204" pitchFamily="34" charset="0"/>
                <a:cs typeface="Calibri" panose="020F0502020204030204" pitchFamily="34" charset="0"/>
              </a:rPr>
              <a:t>corriente de arte contemporánea basada en la creación de obras en plena naturaleza, utilizando los materiales que podemos encontrar en ella, tales como palos, piedras, hielo, etc.</a:t>
            </a:r>
            <a:endParaRPr lang="es-CL" sz="2000" dirty="0">
              <a:latin typeface="Calibri" panose="020F0502020204030204" pitchFamily="34" charset="0"/>
              <a:cs typeface="Calibri" panose="020F0502020204030204" pitchFamily="34" charset="0"/>
            </a:endParaRPr>
          </a:p>
        </p:txBody>
      </p:sp>
      <p:sp>
        <p:nvSpPr>
          <p:cNvPr id="3" name="CuadroTexto 2"/>
          <p:cNvSpPr txBox="1"/>
          <p:nvPr/>
        </p:nvSpPr>
        <p:spPr>
          <a:xfrm>
            <a:off x="653142" y="520749"/>
            <a:ext cx="2965269" cy="707886"/>
          </a:xfrm>
          <a:prstGeom prst="rect">
            <a:avLst/>
          </a:prstGeom>
          <a:noFill/>
        </p:spPr>
        <p:txBody>
          <a:bodyPr wrap="square" rtlCol="0">
            <a:spAutoFit/>
          </a:bodyPr>
          <a:lstStyle/>
          <a:p>
            <a:r>
              <a:rPr lang="es-MX" sz="4000" dirty="0" err="1" smtClean="0"/>
              <a:t>Land</a:t>
            </a:r>
            <a:r>
              <a:rPr lang="es-MX" sz="4000" dirty="0" smtClean="0"/>
              <a:t> Art</a:t>
            </a:r>
            <a:endParaRPr lang="es-CL" sz="4000" dirty="0"/>
          </a:p>
        </p:txBody>
      </p:sp>
      <p:pic>
        <p:nvPicPr>
          <p:cNvPr id="4" name="Imagen 3"/>
          <p:cNvPicPr>
            <a:picLocks noChangeAspect="1"/>
          </p:cNvPicPr>
          <p:nvPr/>
        </p:nvPicPr>
        <p:blipFill>
          <a:blip r:embed="rId2"/>
          <a:stretch>
            <a:fillRect/>
          </a:stretch>
        </p:blipFill>
        <p:spPr>
          <a:xfrm>
            <a:off x="8050732" y="345603"/>
            <a:ext cx="2731568" cy="1881051"/>
          </a:xfrm>
          <a:prstGeom prst="rect">
            <a:avLst/>
          </a:prstGeom>
        </p:spPr>
      </p:pic>
      <p:pic>
        <p:nvPicPr>
          <p:cNvPr id="5" name="Imagen 4"/>
          <p:cNvPicPr>
            <a:picLocks noChangeAspect="1"/>
          </p:cNvPicPr>
          <p:nvPr/>
        </p:nvPicPr>
        <p:blipFill>
          <a:blip r:embed="rId3"/>
          <a:stretch>
            <a:fillRect/>
          </a:stretch>
        </p:blipFill>
        <p:spPr>
          <a:xfrm>
            <a:off x="8050732" y="2535215"/>
            <a:ext cx="2731568" cy="1787570"/>
          </a:xfrm>
          <a:prstGeom prst="rect">
            <a:avLst/>
          </a:prstGeom>
        </p:spPr>
      </p:pic>
      <p:pic>
        <p:nvPicPr>
          <p:cNvPr id="6" name="Imagen 5"/>
          <p:cNvPicPr>
            <a:picLocks noChangeAspect="1"/>
          </p:cNvPicPr>
          <p:nvPr/>
        </p:nvPicPr>
        <p:blipFill>
          <a:blip r:embed="rId4"/>
          <a:stretch>
            <a:fillRect/>
          </a:stretch>
        </p:blipFill>
        <p:spPr>
          <a:xfrm>
            <a:off x="8050733" y="4754093"/>
            <a:ext cx="2731568" cy="1856460"/>
          </a:xfrm>
          <a:prstGeom prst="rect">
            <a:avLst/>
          </a:prstGeom>
        </p:spPr>
      </p:pic>
      <p:sp>
        <p:nvSpPr>
          <p:cNvPr id="7" name="Rectángulo 6"/>
          <p:cNvSpPr/>
          <p:nvPr/>
        </p:nvSpPr>
        <p:spPr>
          <a:xfrm>
            <a:off x="418011" y="3145657"/>
            <a:ext cx="6096000" cy="1323439"/>
          </a:xfrm>
          <a:prstGeom prst="rect">
            <a:avLst/>
          </a:prstGeom>
        </p:spPr>
        <p:txBody>
          <a:bodyPr>
            <a:spAutoFit/>
          </a:bodyPr>
          <a:lstStyle/>
          <a:p>
            <a:pPr marL="285750" indent="-285750" algn="just">
              <a:buFont typeface="Arial" panose="020B0604020202020204" pitchFamily="34" charset="0"/>
              <a:buChar char="•"/>
            </a:pPr>
            <a:r>
              <a:rPr lang="es-MX" sz="2000" dirty="0" smtClean="0">
                <a:solidFill>
                  <a:srgbClr val="020202"/>
                </a:solidFill>
                <a:latin typeface="Calibri" panose="020F0502020204030204" pitchFamily="34" charset="0"/>
                <a:cs typeface="Calibri" panose="020F0502020204030204" pitchFamily="34" charset="0"/>
              </a:rPr>
              <a:t>Es </a:t>
            </a:r>
            <a:r>
              <a:rPr lang="es-MX" sz="2000" dirty="0">
                <a:solidFill>
                  <a:srgbClr val="020202"/>
                </a:solidFill>
                <a:latin typeface="Calibri" panose="020F0502020204030204" pitchFamily="34" charset="0"/>
                <a:cs typeface="Calibri" panose="020F0502020204030204" pitchFamily="34" charset="0"/>
              </a:rPr>
              <a:t>la relación que el artista toma con el paisaje. </a:t>
            </a:r>
            <a:r>
              <a:rPr lang="es-MX" sz="2000" dirty="0" smtClean="0">
                <a:solidFill>
                  <a:srgbClr val="020202"/>
                </a:solidFill>
                <a:latin typeface="Calibri" panose="020F0502020204030204" pitchFamily="34" charset="0"/>
                <a:cs typeface="Calibri" panose="020F0502020204030204" pitchFamily="34" charset="0"/>
              </a:rPr>
              <a:t>Así</a:t>
            </a:r>
            <a:r>
              <a:rPr lang="es-MX" sz="2000" dirty="0">
                <a:solidFill>
                  <a:srgbClr val="020202"/>
                </a:solidFill>
                <a:latin typeface="Calibri" panose="020F0502020204030204" pitchFamily="34" charset="0"/>
                <a:cs typeface="Calibri" panose="020F0502020204030204" pitchFamily="34" charset="0"/>
              </a:rPr>
              <a:t>, ser humano y la tierra se unen en la exploración, en la invención y en la disposición, reconvirtiendo el paisaje.</a:t>
            </a:r>
            <a:endParaRPr lang="es-CL" sz="2000" dirty="0">
              <a:latin typeface="Calibri" panose="020F0502020204030204" pitchFamily="34" charset="0"/>
              <a:cs typeface="Calibri" panose="020F0502020204030204" pitchFamily="34" charset="0"/>
            </a:endParaRPr>
          </a:p>
        </p:txBody>
      </p:sp>
      <p:sp>
        <p:nvSpPr>
          <p:cNvPr id="8" name="Rectángulo 7"/>
          <p:cNvSpPr/>
          <p:nvPr/>
        </p:nvSpPr>
        <p:spPr>
          <a:xfrm>
            <a:off x="11351623" y="0"/>
            <a:ext cx="840377" cy="6858000"/>
          </a:xfrm>
          <a:prstGeom prst="rect">
            <a:avLst/>
          </a:prstGeom>
          <a:solidFill>
            <a:srgbClr val="00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9" name="Rectángulo 8"/>
          <p:cNvSpPr/>
          <p:nvPr/>
        </p:nvSpPr>
        <p:spPr>
          <a:xfrm>
            <a:off x="350519" y="4578801"/>
            <a:ext cx="6096000" cy="1631216"/>
          </a:xfrm>
          <a:prstGeom prst="rect">
            <a:avLst/>
          </a:prstGeom>
        </p:spPr>
        <p:txBody>
          <a:bodyPr>
            <a:spAutoFit/>
          </a:bodyPr>
          <a:lstStyle/>
          <a:p>
            <a:pPr marL="285750" indent="-285750" algn="just">
              <a:buFont typeface="Arial" panose="020B0604020202020204" pitchFamily="34" charset="0"/>
              <a:buChar char="•"/>
            </a:pPr>
            <a:r>
              <a:rPr lang="es-MX" sz="2000" dirty="0" smtClean="0">
                <a:solidFill>
                  <a:srgbClr val="020202"/>
                </a:solidFill>
              </a:rPr>
              <a:t>Ofrece </a:t>
            </a:r>
            <a:r>
              <a:rPr lang="es-MX" sz="2000" dirty="0">
                <a:solidFill>
                  <a:srgbClr val="020202"/>
                </a:solidFill>
              </a:rPr>
              <a:t>una oportunidad para que los más pequeños se dejen llevar por su curiosidad, ganen iniciativa, así como ayuda a la elaboración de significados y permite conocer el medio ambiente y que el niño se reconozca como parte del mismo</a:t>
            </a:r>
            <a:endParaRPr lang="es-CL" sz="2000" dirty="0"/>
          </a:p>
        </p:txBody>
      </p:sp>
    </p:spTree>
    <p:extLst>
      <p:ext uri="{BB962C8B-B14F-4D97-AF65-F5344CB8AC3E}">
        <p14:creationId xmlns:p14="http://schemas.microsoft.com/office/powerpoint/2010/main" val="369899885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422366" y="1634923"/>
            <a:ext cx="5090160" cy="923330"/>
          </a:xfrm>
          <a:prstGeom prst="rect">
            <a:avLst/>
          </a:prstGeom>
        </p:spPr>
        <p:txBody>
          <a:bodyPr wrap="square">
            <a:spAutoFit/>
          </a:bodyPr>
          <a:lstStyle/>
          <a:p>
            <a:pPr algn="just"/>
            <a:r>
              <a:rPr lang="es-MX" dirty="0">
                <a:solidFill>
                  <a:srgbClr val="202124"/>
                </a:solidFill>
              </a:rPr>
              <a:t>Las </a:t>
            </a:r>
            <a:r>
              <a:rPr lang="es-MX" b="1" dirty="0">
                <a:solidFill>
                  <a:srgbClr val="202124"/>
                </a:solidFill>
              </a:rPr>
              <a:t>instalaciones artísticas</a:t>
            </a:r>
            <a:r>
              <a:rPr lang="es-MX" dirty="0">
                <a:solidFill>
                  <a:srgbClr val="202124"/>
                </a:solidFill>
              </a:rPr>
              <a:t> son espacios didácticos </a:t>
            </a:r>
            <a:r>
              <a:rPr lang="es-MX" b="1" dirty="0">
                <a:solidFill>
                  <a:srgbClr val="202124"/>
                </a:solidFill>
              </a:rPr>
              <a:t>y</a:t>
            </a:r>
            <a:r>
              <a:rPr lang="es-MX" dirty="0">
                <a:solidFill>
                  <a:srgbClr val="202124"/>
                </a:solidFill>
              </a:rPr>
              <a:t> sensoriales </a:t>
            </a:r>
            <a:r>
              <a:rPr lang="es-MX" b="1" dirty="0">
                <a:solidFill>
                  <a:srgbClr val="202124"/>
                </a:solidFill>
              </a:rPr>
              <a:t>que</a:t>
            </a:r>
            <a:r>
              <a:rPr lang="es-MX" dirty="0">
                <a:solidFill>
                  <a:srgbClr val="202124"/>
                </a:solidFill>
              </a:rPr>
              <a:t> fomentan el proceso evolutivo </a:t>
            </a:r>
            <a:r>
              <a:rPr lang="es-MX" b="1" dirty="0">
                <a:solidFill>
                  <a:srgbClr val="202124"/>
                </a:solidFill>
              </a:rPr>
              <a:t>de</a:t>
            </a:r>
            <a:r>
              <a:rPr lang="es-MX" dirty="0">
                <a:solidFill>
                  <a:srgbClr val="202124"/>
                </a:solidFill>
              </a:rPr>
              <a:t> los más pequeños</a:t>
            </a:r>
            <a:endParaRPr lang="es-CL" dirty="0"/>
          </a:p>
        </p:txBody>
      </p:sp>
      <p:sp>
        <p:nvSpPr>
          <p:cNvPr id="3" name="CuadroTexto 2"/>
          <p:cNvSpPr txBox="1"/>
          <p:nvPr/>
        </p:nvSpPr>
        <p:spPr>
          <a:xfrm>
            <a:off x="378823" y="587829"/>
            <a:ext cx="5982788" cy="707886"/>
          </a:xfrm>
          <a:prstGeom prst="rect">
            <a:avLst/>
          </a:prstGeom>
          <a:noFill/>
        </p:spPr>
        <p:txBody>
          <a:bodyPr wrap="square" rtlCol="0">
            <a:spAutoFit/>
          </a:bodyPr>
          <a:lstStyle/>
          <a:p>
            <a:r>
              <a:rPr lang="es-MX" sz="4000" dirty="0" smtClean="0"/>
              <a:t>Instalaciones artísticas</a:t>
            </a:r>
            <a:endParaRPr lang="es-CL" sz="4000" dirty="0"/>
          </a:p>
        </p:txBody>
      </p:sp>
      <p:pic>
        <p:nvPicPr>
          <p:cNvPr id="4" name="Imagen 3"/>
          <p:cNvPicPr>
            <a:picLocks noChangeAspect="1"/>
          </p:cNvPicPr>
          <p:nvPr/>
        </p:nvPicPr>
        <p:blipFill>
          <a:blip r:embed="rId2"/>
          <a:stretch>
            <a:fillRect/>
          </a:stretch>
        </p:blipFill>
        <p:spPr>
          <a:xfrm>
            <a:off x="6486018" y="3103575"/>
            <a:ext cx="4573868" cy="3104740"/>
          </a:xfrm>
          <a:prstGeom prst="rect">
            <a:avLst/>
          </a:prstGeom>
        </p:spPr>
      </p:pic>
      <p:sp>
        <p:nvSpPr>
          <p:cNvPr id="5" name="Rectángulo 4"/>
          <p:cNvSpPr/>
          <p:nvPr/>
        </p:nvSpPr>
        <p:spPr>
          <a:xfrm>
            <a:off x="422366" y="3068994"/>
            <a:ext cx="5090160" cy="3139321"/>
          </a:xfrm>
          <a:prstGeom prst="rect">
            <a:avLst/>
          </a:prstGeom>
        </p:spPr>
        <p:txBody>
          <a:bodyPr wrap="square">
            <a:spAutoFit/>
          </a:bodyPr>
          <a:lstStyle/>
          <a:p>
            <a:pPr algn="just"/>
            <a:r>
              <a:rPr lang="es-MX" dirty="0">
                <a:solidFill>
                  <a:srgbClr val="000000"/>
                </a:solidFill>
              </a:rPr>
              <a:t>Entre sus características cabe destacar que son espacios simbólicos que pretenden transmitir un mensaje con intencionalidad y deben ser atractivos para que provoquen en los niños el placer visual y el deseo de apropiarse de los objetos para jugar. Además, deben permitir oportunidades de acción y juego libre a través de exploraciones, transformaciones y construcciones con diferentes objetos, así como ofrecer todas las acciones posibles para fomentar la aparición del juego </a:t>
            </a:r>
            <a:r>
              <a:rPr lang="es-MX" dirty="0" err="1">
                <a:solidFill>
                  <a:srgbClr val="000000"/>
                </a:solidFill>
              </a:rPr>
              <a:t>presimbólico</a:t>
            </a:r>
            <a:r>
              <a:rPr lang="es-MX" dirty="0">
                <a:solidFill>
                  <a:srgbClr val="000000"/>
                </a:solidFill>
              </a:rPr>
              <a:t> y simbólico.</a:t>
            </a:r>
            <a:endParaRPr lang="es-CL" dirty="0"/>
          </a:p>
        </p:txBody>
      </p:sp>
      <p:sp>
        <p:nvSpPr>
          <p:cNvPr id="6" name="Rectángulo 5"/>
          <p:cNvSpPr/>
          <p:nvPr/>
        </p:nvSpPr>
        <p:spPr>
          <a:xfrm>
            <a:off x="11508377" y="0"/>
            <a:ext cx="683623" cy="6858000"/>
          </a:xfrm>
          <a:prstGeom prst="rect">
            <a:avLst/>
          </a:prstGeom>
          <a:solidFill>
            <a:srgbClr val="CC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7" name="Rectángulo 6"/>
          <p:cNvSpPr/>
          <p:nvPr/>
        </p:nvSpPr>
        <p:spPr>
          <a:xfrm>
            <a:off x="6100354" y="1089920"/>
            <a:ext cx="4959532" cy="1815882"/>
          </a:xfrm>
          <a:prstGeom prst="rect">
            <a:avLst/>
          </a:prstGeom>
        </p:spPr>
        <p:txBody>
          <a:bodyPr wrap="square">
            <a:spAutoFit/>
          </a:bodyPr>
          <a:lstStyle/>
          <a:p>
            <a:pPr marL="285750" indent="-285750" algn="just">
              <a:buFont typeface="Arial" panose="020B0604020202020204" pitchFamily="34" charset="0"/>
              <a:buChar char="•"/>
            </a:pPr>
            <a:r>
              <a:rPr lang="es-MX" sz="1400" dirty="0">
                <a:solidFill>
                  <a:srgbClr val="000000"/>
                </a:solidFill>
              </a:rPr>
              <a:t>La propuesta debe estar formada por una ‘triada de objetos’, es decir, por tres materiales que interaccionan entre sí para favorecer el juego, que sean polivalentes y no estructurados</a:t>
            </a:r>
            <a:r>
              <a:rPr lang="es-MX" sz="1400" dirty="0" smtClean="0">
                <a:solidFill>
                  <a:srgbClr val="000000"/>
                </a:solidFill>
              </a:rPr>
              <a:t>.</a:t>
            </a:r>
          </a:p>
          <a:p>
            <a:pPr marL="285750" indent="-285750" algn="just">
              <a:buFont typeface="Arial" panose="020B0604020202020204" pitchFamily="34" charset="0"/>
              <a:buChar char="•"/>
            </a:pPr>
            <a:r>
              <a:rPr lang="es-MX" sz="1400" dirty="0" smtClean="0">
                <a:solidFill>
                  <a:srgbClr val="000000"/>
                </a:solidFill>
              </a:rPr>
              <a:t> </a:t>
            </a:r>
            <a:r>
              <a:rPr lang="es-MX" sz="1400" dirty="0">
                <a:solidFill>
                  <a:srgbClr val="000000"/>
                </a:solidFill>
              </a:rPr>
              <a:t>Asimismo, debe tener una cantidad suficiente de cada uno de los objetos para que varios niños tengan la oportunidad de manipularlos al mismo tiempo, de moverse libremente, interactuar, explorar, imaginar, crear historias y jugar en todas sus dimensiones.</a:t>
            </a:r>
            <a:endParaRPr lang="es-CL" sz="1400" dirty="0"/>
          </a:p>
        </p:txBody>
      </p:sp>
    </p:spTree>
    <p:extLst>
      <p:ext uri="{BB962C8B-B14F-4D97-AF65-F5344CB8AC3E}">
        <p14:creationId xmlns:p14="http://schemas.microsoft.com/office/powerpoint/2010/main" val="292618185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597829" y="1954863"/>
            <a:ext cx="5032264" cy="1384995"/>
          </a:xfrm>
          <a:prstGeom prst="rect">
            <a:avLst/>
          </a:prstGeom>
        </p:spPr>
        <p:txBody>
          <a:bodyPr wrap="square">
            <a:spAutoFit/>
          </a:bodyPr>
          <a:lstStyle/>
          <a:p>
            <a:pPr algn="just"/>
            <a:r>
              <a:rPr lang="es-MX" sz="1400" dirty="0">
                <a:solidFill>
                  <a:srgbClr val="202124"/>
                </a:solidFill>
                <a:latin typeface="arial" panose="020B0604020202020204" pitchFamily="34" charset="0"/>
              </a:rPr>
              <a:t>Un </a:t>
            </a:r>
            <a:r>
              <a:rPr lang="es-MX" sz="1400" dirty="0" smtClean="0">
                <a:solidFill>
                  <a:srgbClr val="202124"/>
                </a:solidFill>
                <a:latin typeface="arial" panose="020B0604020202020204" pitchFamily="34" charset="0"/>
              </a:rPr>
              <a:t>mándala</a:t>
            </a:r>
            <a:r>
              <a:rPr lang="es-MX" sz="1400" dirty="0">
                <a:solidFill>
                  <a:srgbClr val="202124"/>
                </a:solidFill>
                <a:latin typeface="arial" panose="020B0604020202020204" pitchFamily="34" charset="0"/>
              </a:rPr>
              <a:t> está constituido por un conjunto de figuras y formas geométricas concéntricas que representa las características más importantes del universo y de sus contenidos. Su principal objetivo es fomentar la concentración de la energía en un solo punto durante la meditación.</a:t>
            </a:r>
            <a:endParaRPr lang="es-CL" sz="1400" dirty="0"/>
          </a:p>
        </p:txBody>
      </p:sp>
      <p:sp>
        <p:nvSpPr>
          <p:cNvPr id="4" name="Rectángulo 3"/>
          <p:cNvSpPr/>
          <p:nvPr/>
        </p:nvSpPr>
        <p:spPr>
          <a:xfrm>
            <a:off x="6191795" y="1954863"/>
            <a:ext cx="4754880" cy="4278094"/>
          </a:xfrm>
          <a:prstGeom prst="rect">
            <a:avLst/>
          </a:prstGeom>
        </p:spPr>
        <p:txBody>
          <a:bodyPr wrap="square">
            <a:spAutoFit/>
          </a:bodyPr>
          <a:lstStyle/>
          <a:p>
            <a:pPr algn="just"/>
            <a:r>
              <a:rPr lang="es-MX" sz="1600" dirty="0"/>
              <a:t>1.- Fomentan la atención y la concentración.</a:t>
            </a:r>
          </a:p>
          <a:p>
            <a:pPr algn="just"/>
            <a:r>
              <a:rPr lang="es-MX" sz="1600" dirty="0"/>
              <a:t>2.- Favorecen el desarrollo de la psicomotricidad fina de manos y dedos.</a:t>
            </a:r>
          </a:p>
          <a:p>
            <a:pPr algn="just"/>
            <a:r>
              <a:rPr lang="es-MX" sz="1600" dirty="0"/>
              <a:t>3.- Promueven el bienestar interior del niño, al centrarse en una actividad placentera como es el hecho de pintar.</a:t>
            </a:r>
          </a:p>
          <a:p>
            <a:pPr algn="just"/>
            <a:r>
              <a:rPr lang="es-MX" sz="1600" dirty="0"/>
              <a:t>4.- Favorecen su creatividad e imaginación.</a:t>
            </a:r>
          </a:p>
          <a:p>
            <a:pPr algn="just"/>
            <a:r>
              <a:rPr lang="es-MX" sz="1600" dirty="0"/>
              <a:t>5.- Reducen el estrés y la ansiedad.</a:t>
            </a:r>
          </a:p>
          <a:p>
            <a:pPr algn="just"/>
            <a:r>
              <a:rPr lang="es-MX" sz="1600" dirty="0"/>
              <a:t>6.- Ayudan a desarrollar la paciencia,  la perseverancia y la constancia.</a:t>
            </a:r>
          </a:p>
          <a:p>
            <a:pPr algn="just"/>
            <a:r>
              <a:rPr lang="es-MX" sz="1600" dirty="0"/>
              <a:t>7.- Permiten que trabajemos conceptos geométricos: círculos, triángulos, cuadrados, </a:t>
            </a:r>
            <a:r>
              <a:rPr lang="es-MX" sz="1600" dirty="0" smtClean="0"/>
              <a:t>estrellas.</a:t>
            </a:r>
            <a:endParaRPr lang="es-MX" sz="1600" dirty="0"/>
          </a:p>
          <a:p>
            <a:pPr algn="just"/>
            <a:r>
              <a:rPr lang="es-MX" sz="1600" dirty="0"/>
              <a:t>8.- Posibilitan que introduzcamos nuevo vocabulario, de colores, formas, tamaños o emociones.</a:t>
            </a:r>
          </a:p>
          <a:p>
            <a:pPr algn="just"/>
            <a:r>
              <a:rPr lang="es-MX" sz="1600" dirty="0"/>
              <a:t>9.- Propician el aumento de la autoestima, al permitir que el niño cree algo propio y único.</a:t>
            </a:r>
          </a:p>
          <a:p>
            <a:pPr algn="just"/>
            <a:r>
              <a:rPr lang="es-MX" sz="1600" dirty="0"/>
              <a:t>10.- Estimulan su sentido </a:t>
            </a:r>
            <a:r>
              <a:rPr lang="es-MX" sz="1600" dirty="0" smtClean="0"/>
              <a:t>estético.</a:t>
            </a:r>
            <a:endParaRPr lang="es-MX" sz="1600" b="0" i="0" dirty="0">
              <a:effectLst/>
            </a:endParaRPr>
          </a:p>
        </p:txBody>
      </p:sp>
      <p:sp>
        <p:nvSpPr>
          <p:cNvPr id="5" name="CuadroTexto 4"/>
          <p:cNvSpPr txBox="1"/>
          <p:nvPr/>
        </p:nvSpPr>
        <p:spPr>
          <a:xfrm>
            <a:off x="6209212" y="1058092"/>
            <a:ext cx="5982788" cy="523220"/>
          </a:xfrm>
          <a:prstGeom prst="rect">
            <a:avLst/>
          </a:prstGeom>
          <a:noFill/>
        </p:spPr>
        <p:txBody>
          <a:bodyPr wrap="square" rtlCol="0">
            <a:spAutoFit/>
          </a:bodyPr>
          <a:lstStyle/>
          <a:p>
            <a:r>
              <a:rPr lang="es-MX" sz="2800" dirty="0" smtClean="0"/>
              <a:t>Beneficios de pintar mándalas</a:t>
            </a:r>
            <a:endParaRPr lang="es-CL" sz="2800" dirty="0"/>
          </a:p>
        </p:txBody>
      </p:sp>
      <p:sp>
        <p:nvSpPr>
          <p:cNvPr id="6" name="Rectángulo 5"/>
          <p:cNvSpPr/>
          <p:nvPr/>
        </p:nvSpPr>
        <p:spPr>
          <a:xfrm>
            <a:off x="11508377" y="0"/>
            <a:ext cx="683623" cy="6858000"/>
          </a:xfrm>
          <a:prstGeom prst="rect">
            <a:avLst/>
          </a:prstGeom>
          <a:solidFill>
            <a:srgbClr val="00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3074" name="Picture 2" descr="Mandalas para imprimir y colorear: Beneficios para los niños - Etapa  Infanti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7829" y="3429000"/>
            <a:ext cx="5032264" cy="2638344"/>
          </a:xfrm>
          <a:prstGeom prst="rect">
            <a:avLst/>
          </a:prstGeom>
          <a:noFill/>
          <a:extLst>
            <a:ext uri="{909E8E84-426E-40DD-AFC4-6F175D3DCCD1}">
              <a14:hiddenFill xmlns:a14="http://schemas.microsoft.com/office/drawing/2010/main">
                <a:solidFill>
                  <a:srgbClr val="FFFFFF"/>
                </a:solidFill>
              </a14:hiddenFill>
            </a:ext>
          </a:extLst>
        </p:spPr>
      </p:pic>
      <p:sp>
        <p:nvSpPr>
          <p:cNvPr id="7" name="CuadroTexto 6"/>
          <p:cNvSpPr txBox="1"/>
          <p:nvPr/>
        </p:nvSpPr>
        <p:spPr>
          <a:xfrm>
            <a:off x="597829" y="611816"/>
            <a:ext cx="3840480" cy="707886"/>
          </a:xfrm>
          <a:prstGeom prst="rect">
            <a:avLst/>
          </a:prstGeom>
          <a:noFill/>
        </p:spPr>
        <p:txBody>
          <a:bodyPr wrap="square" rtlCol="0">
            <a:spAutoFit/>
          </a:bodyPr>
          <a:lstStyle/>
          <a:p>
            <a:r>
              <a:rPr lang="es-MX" sz="4000" dirty="0" smtClean="0"/>
              <a:t>Mándalas</a:t>
            </a:r>
            <a:endParaRPr lang="es-CL" sz="4000" dirty="0"/>
          </a:p>
        </p:txBody>
      </p:sp>
    </p:spTree>
    <p:extLst>
      <p:ext uri="{BB962C8B-B14F-4D97-AF65-F5344CB8AC3E}">
        <p14:creationId xmlns:p14="http://schemas.microsoft.com/office/powerpoint/2010/main" val="28657801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1834949" y="0"/>
            <a:ext cx="357051" cy="6858000"/>
          </a:xfrm>
          <a:prstGeom prst="rect">
            <a:avLst/>
          </a:prstGeom>
          <a:solidFill>
            <a:srgbClr val="CC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185954" cy="6858000"/>
          </a:xfrm>
          <a:prstGeom prst="rect">
            <a:avLst/>
          </a:prstGeom>
        </p:spPr>
      </p:pic>
      <p:sp>
        <p:nvSpPr>
          <p:cNvPr id="4" name="CuadroTexto 3"/>
          <p:cNvSpPr txBox="1"/>
          <p:nvPr/>
        </p:nvSpPr>
        <p:spPr>
          <a:xfrm>
            <a:off x="5362303" y="2312127"/>
            <a:ext cx="6296297" cy="1938992"/>
          </a:xfrm>
          <a:prstGeom prst="rect">
            <a:avLst/>
          </a:prstGeom>
          <a:noFill/>
        </p:spPr>
        <p:txBody>
          <a:bodyPr wrap="square" rtlCol="0">
            <a:spAutoFit/>
          </a:bodyPr>
          <a:lstStyle/>
          <a:p>
            <a:pPr algn="ctr"/>
            <a:r>
              <a:rPr lang="es-MX" sz="4000" dirty="0" smtClean="0"/>
              <a:t>Entonces…</a:t>
            </a:r>
          </a:p>
          <a:p>
            <a:pPr algn="ctr"/>
            <a:r>
              <a:rPr lang="es-MX" sz="4000" dirty="0" smtClean="0"/>
              <a:t>¿Cuál es el desafío? </a:t>
            </a:r>
            <a:endParaRPr lang="es-MX" sz="4000" dirty="0"/>
          </a:p>
          <a:p>
            <a:pPr algn="ctr"/>
            <a:r>
              <a:rPr lang="es-MX" sz="4000" dirty="0" smtClean="0"/>
              <a:t>¿Cómo proyectan abordarlo?</a:t>
            </a:r>
            <a:endParaRPr lang="es-CL" sz="4000" dirty="0"/>
          </a:p>
        </p:txBody>
      </p:sp>
    </p:spTree>
    <p:extLst>
      <p:ext uri="{BB962C8B-B14F-4D97-AF65-F5344CB8AC3E}">
        <p14:creationId xmlns:p14="http://schemas.microsoft.com/office/powerpoint/2010/main" val="36368112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0" y="0"/>
            <a:ext cx="12192000" cy="6858000"/>
          </a:xfrm>
          <a:prstGeom prst="rect">
            <a:avLst/>
          </a:prstGeom>
        </p:spPr>
      </p:pic>
      <p:sp>
        <p:nvSpPr>
          <p:cNvPr id="3" name="Marcador de contenido 2"/>
          <p:cNvSpPr>
            <a:spLocks noGrp="1"/>
          </p:cNvSpPr>
          <p:nvPr>
            <p:ph idx="1"/>
          </p:nvPr>
        </p:nvSpPr>
        <p:spPr>
          <a:xfrm>
            <a:off x="838200" y="2436223"/>
            <a:ext cx="10515600" cy="2432866"/>
          </a:xfrm>
          <a:solidFill>
            <a:srgbClr val="CCCCFF">
              <a:alpha val="62000"/>
            </a:srgbClr>
          </a:solidFill>
          <a:ln>
            <a:noFill/>
          </a:ln>
        </p:spPr>
        <p:txBody>
          <a:bodyPr>
            <a:normAutofit/>
          </a:bodyPr>
          <a:lstStyle/>
          <a:p>
            <a:pPr marL="0" indent="0" algn="just">
              <a:buNone/>
            </a:pPr>
            <a:r>
              <a:rPr lang="es-ES" sz="2400" dirty="0" smtClean="0"/>
              <a:t>La Educación artística y el cultivo de la expresividad en los niños y niñas, es algo que anima a la educación </a:t>
            </a:r>
            <a:r>
              <a:rPr lang="es-ES" sz="2400" dirty="0" err="1" smtClean="0"/>
              <a:t>Parvularia</a:t>
            </a:r>
            <a:r>
              <a:rPr lang="es-ES" sz="2400" dirty="0" smtClean="0"/>
              <a:t> desde siempre y hoy me he propuesto relevar el concepto y la vivencia de los lenguajes artísticos en comunidades educativas, de modo tal que los niños y niñas puedan cultivar su naciente sensibilidad y les sean brindados entornos de aprendizaje activos y significativos, en donde las experiencias educativas abran posibilidades para la imaginación, la creatividad, el goce estético, la exploración sensorial y la fantasía.</a:t>
            </a:r>
            <a:endParaRPr lang="es-CL" sz="2400" dirty="0"/>
          </a:p>
        </p:txBody>
      </p:sp>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12275" y="5290457"/>
            <a:ext cx="940090" cy="1352002"/>
          </a:xfrm>
          <a:prstGeom prst="rect">
            <a:avLst/>
          </a:prstGeom>
        </p:spPr>
      </p:pic>
    </p:spTree>
    <p:extLst>
      <p:ext uri="{BB962C8B-B14F-4D97-AF65-F5344CB8AC3E}">
        <p14:creationId xmlns:p14="http://schemas.microsoft.com/office/powerpoint/2010/main" val="119035762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Everybody Stretched Out His Hand, Vector #111305 - PNG Images - PNGio"/>
          <p:cNvPicPr>
            <a:picLocks noChangeAspect="1" noChangeArrowheads="1"/>
          </p:cNvPicPr>
          <p:nvPr/>
        </p:nvPicPr>
        <p:blipFill rotWithShape="1">
          <a:blip r:embed="rId3">
            <a:extLst>
              <a:ext uri="{28A0092B-C50C-407E-A947-70E740481C1C}">
                <a14:useLocalDpi xmlns:a14="http://schemas.microsoft.com/office/drawing/2010/main" val="0"/>
              </a:ext>
            </a:extLst>
          </a:blip>
          <a:srcRect b="19099"/>
          <a:stretch/>
        </p:blipFill>
        <p:spPr bwMode="auto">
          <a:xfrm>
            <a:off x="2815870" y="4208112"/>
            <a:ext cx="6835139" cy="2649888"/>
          </a:xfrm>
          <a:prstGeom prst="rect">
            <a:avLst/>
          </a:prstGeom>
          <a:noFill/>
          <a:extLst>
            <a:ext uri="{909E8E84-426E-40DD-AFC4-6F175D3DCCD1}">
              <a14:hiddenFill xmlns:a14="http://schemas.microsoft.com/office/drawing/2010/main">
                <a:solidFill>
                  <a:srgbClr val="FFFFFF"/>
                </a:solidFill>
              </a14:hiddenFill>
            </a:ext>
          </a:extLst>
        </p:spPr>
      </p:pic>
      <p:sp>
        <p:nvSpPr>
          <p:cNvPr id="5" name="CuadroTexto 4"/>
          <p:cNvSpPr txBox="1"/>
          <p:nvPr/>
        </p:nvSpPr>
        <p:spPr>
          <a:xfrm>
            <a:off x="1608487" y="1705010"/>
            <a:ext cx="9720167" cy="1754326"/>
          </a:xfrm>
          <a:prstGeom prst="rect">
            <a:avLst/>
          </a:prstGeom>
          <a:noFill/>
        </p:spPr>
        <p:txBody>
          <a:bodyPr wrap="square" rtlCol="0">
            <a:spAutoFit/>
          </a:bodyPr>
          <a:lstStyle/>
          <a:p>
            <a:pPr algn="ctr"/>
            <a:r>
              <a:rPr lang="es-MX" sz="3600" dirty="0" smtClean="0">
                <a:latin typeface="+mj-lt"/>
              </a:rPr>
              <a:t>Puedes escribir al correo caperez@integra.cl</a:t>
            </a:r>
            <a:endParaRPr lang="es-MX" sz="3600" dirty="0">
              <a:latin typeface="+mj-lt"/>
            </a:endParaRPr>
          </a:p>
          <a:p>
            <a:pPr algn="ctr"/>
            <a:endParaRPr lang="es-MX" sz="3600" dirty="0">
              <a:latin typeface="+mj-lt"/>
            </a:endParaRPr>
          </a:p>
          <a:p>
            <a:pPr algn="ctr"/>
            <a:endParaRPr lang="es-CL" sz="3600" dirty="0">
              <a:latin typeface="+mj-lt"/>
            </a:endParaRPr>
          </a:p>
        </p:txBody>
      </p:sp>
      <p:pic>
        <p:nvPicPr>
          <p:cNvPr id="3" name="Imagen 2"/>
          <p:cNvPicPr>
            <a:picLocks noChangeAspect="1"/>
          </p:cNvPicPr>
          <p:nvPr/>
        </p:nvPicPr>
        <p:blipFill>
          <a:blip r:embed="rId4"/>
          <a:stretch>
            <a:fillRect/>
          </a:stretch>
        </p:blipFill>
        <p:spPr>
          <a:xfrm>
            <a:off x="4821750" y="3298371"/>
            <a:ext cx="2383743" cy="1152244"/>
          </a:xfrm>
          <a:prstGeom prst="rect">
            <a:avLst/>
          </a:prstGeom>
        </p:spPr>
      </p:pic>
      <p:pic>
        <p:nvPicPr>
          <p:cNvPr id="4" name="Picture 2" descr="Letras Coloridas De Gracias De La Palabra Española Ilustración del Vector -  Ilustración de icono, alfabeto: 4261440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8713" b="30605"/>
          <a:stretch/>
        </p:blipFill>
        <p:spPr bwMode="auto">
          <a:xfrm>
            <a:off x="1931902" y="194769"/>
            <a:ext cx="3683820" cy="1315463"/>
          </a:xfrm>
          <a:prstGeom prst="rect">
            <a:avLst/>
          </a:prstGeom>
          <a:noFill/>
          <a:extLst>
            <a:ext uri="{909E8E84-426E-40DD-AFC4-6F175D3DCCD1}">
              <a14:hiddenFill xmlns:a14="http://schemas.microsoft.com/office/drawing/2010/main">
                <a:solidFill>
                  <a:srgbClr val="FFFFFF"/>
                </a:solidFill>
              </a14:hiddenFill>
            </a:ext>
          </a:extLst>
        </p:spPr>
      </p:pic>
      <p:sp>
        <p:nvSpPr>
          <p:cNvPr id="7" name="Rectángulo 6"/>
          <p:cNvSpPr/>
          <p:nvPr/>
        </p:nvSpPr>
        <p:spPr>
          <a:xfrm>
            <a:off x="0" y="0"/>
            <a:ext cx="1541417" cy="6858000"/>
          </a:xfrm>
          <a:prstGeom prst="rect">
            <a:avLst/>
          </a:prstGeom>
          <a:solidFill>
            <a:srgbClr val="00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8" name="Rectángulo 7"/>
          <p:cNvSpPr/>
          <p:nvPr/>
        </p:nvSpPr>
        <p:spPr>
          <a:xfrm>
            <a:off x="11508377" y="0"/>
            <a:ext cx="683623" cy="6858000"/>
          </a:xfrm>
          <a:prstGeom prst="rect">
            <a:avLst/>
          </a:prstGeom>
          <a:solidFill>
            <a:srgbClr val="CC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Tree>
    <p:extLst>
      <p:ext uri="{BB962C8B-B14F-4D97-AF65-F5344CB8AC3E}">
        <p14:creationId xmlns:p14="http://schemas.microsoft.com/office/powerpoint/2010/main" val="4257364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81445" y="607549"/>
            <a:ext cx="10515600" cy="1325563"/>
          </a:xfrm>
        </p:spPr>
        <p:txBody>
          <a:bodyPr>
            <a:normAutofit/>
          </a:bodyPr>
          <a:lstStyle/>
          <a:p>
            <a:pPr algn="ctr"/>
            <a:r>
              <a:rPr lang="es-ES" sz="4000" b="1" dirty="0" smtClean="0"/>
              <a:t>¿Qué son los lenguajes artísticos?</a:t>
            </a:r>
            <a:endParaRPr lang="es-CL" sz="4000" b="1" dirty="0"/>
          </a:p>
        </p:txBody>
      </p:sp>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12275" y="5290457"/>
            <a:ext cx="940090" cy="1352002"/>
          </a:xfrm>
          <a:prstGeom prst="rect">
            <a:avLst/>
          </a:prstGeom>
        </p:spPr>
      </p:pic>
      <p:sp>
        <p:nvSpPr>
          <p:cNvPr id="5" name="Marcador de contenido 2"/>
          <p:cNvSpPr>
            <a:spLocks noGrp="1"/>
          </p:cNvSpPr>
          <p:nvPr>
            <p:ph idx="1"/>
          </p:nvPr>
        </p:nvSpPr>
        <p:spPr>
          <a:xfrm>
            <a:off x="1546412" y="2210358"/>
            <a:ext cx="9835908" cy="1200043"/>
          </a:xfrm>
          <a:solidFill>
            <a:srgbClr val="CCCCFF">
              <a:alpha val="62000"/>
            </a:srgbClr>
          </a:solidFill>
          <a:ln>
            <a:noFill/>
          </a:ln>
        </p:spPr>
        <p:txBody>
          <a:bodyPr>
            <a:normAutofit fontScale="92500" lnSpcReduction="10000"/>
          </a:bodyPr>
          <a:lstStyle/>
          <a:p>
            <a:pPr marL="0" indent="0" algn="just">
              <a:buNone/>
            </a:pPr>
            <a:r>
              <a:rPr lang="es-ES" sz="2400" dirty="0" smtClean="0"/>
              <a:t>Son una ampliación de la visión tradicional de lo artístico, que sólo lo refiere a la experiencia plástica, abarcando integradamente el movimiento, el sonido, la palabra, la música y toda aquella vivencia donde subyace un proceso creador, que surge de la imaginación o fantasía.</a:t>
            </a:r>
            <a:endParaRPr lang="es-CL" sz="2400" dirty="0"/>
          </a:p>
        </p:txBody>
      </p:sp>
      <p:sp>
        <p:nvSpPr>
          <p:cNvPr id="6" name="Marcador de contenido 2"/>
          <p:cNvSpPr txBox="1">
            <a:spLocks/>
          </p:cNvSpPr>
          <p:nvPr/>
        </p:nvSpPr>
        <p:spPr>
          <a:xfrm>
            <a:off x="1546412" y="3847881"/>
            <a:ext cx="9835908" cy="1200043"/>
          </a:xfrm>
          <a:prstGeom prst="rect">
            <a:avLst/>
          </a:prstGeom>
          <a:solidFill>
            <a:srgbClr val="00FFFF">
              <a:alpha val="62000"/>
            </a:srgbClr>
          </a:solidFill>
          <a:ln>
            <a:noFill/>
          </a:ln>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s-ES" sz="2400" dirty="0" smtClean="0"/>
              <a:t>La actividad artística vista como recurso y medio de la enseñanza y aprendizaje, es potencialmente capaz de desarrollar el pensamiento divergente, visto como aquel que permite generar y articular alternativas para resolver los desafíos hacia la transformación personal y colectiva.</a:t>
            </a:r>
            <a:endParaRPr lang="es-CL" sz="2400" dirty="0"/>
          </a:p>
        </p:txBody>
      </p:sp>
      <p:pic>
        <p:nvPicPr>
          <p:cNvPr id="7" name="Imagen 6"/>
          <p:cNvPicPr>
            <a:picLocks noChangeAspect="1"/>
          </p:cNvPicPr>
          <p:nvPr/>
        </p:nvPicPr>
        <p:blipFill>
          <a:blip r:embed="rId3"/>
          <a:stretch>
            <a:fillRect/>
          </a:stretch>
        </p:blipFill>
        <p:spPr>
          <a:xfrm>
            <a:off x="274144" y="2044004"/>
            <a:ext cx="1272268" cy="1272268"/>
          </a:xfrm>
          <a:prstGeom prst="rect">
            <a:avLst/>
          </a:prstGeom>
        </p:spPr>
      </p:pic>
      <p:pic>
        <p:nvPicPr>
          <p:cNvPr id="8" name="Imagen 7"/>
          <p:cNvPicPr>
            <a:picLocks noChangeAspect="1"/>
          </p:cNvPicPr>
          <p:nvPr/>
        </p:nvPicPr>
        <p:blipFill>
          <a:blip r:embed="rId3"/>
          <a:stretch>
            <a:fillRect/>
          </a:stretch>
        </p:blipFill>
        <p:spPr>
          <a:xfrm>
            <a:off x="274144" y="3748600"/>
            <a:ext cx="1272268" cy="1272268"/>
          </a:xfrm>
          <a:prstGeom prst="rect">
            <a:avLst/>
          </a:prstGeom>
        </p:spPr>
      </p:pic>
    </p:spTree>
    <p:extLst>
      <p:ext uri="{BB962C8B-B14F-4D97-AF65-F5344CB8AC3E}">
        <p14:creationId xmlns:p14="http://schemas.microsoft.com/office/powerpoint/2010/main" val="3068236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133703" y="838769"/>
            <a:ext cx="6907356" cy="1325563"/>
          </a:xfrm>
        </p:spPr>
        <p:txBody>
          <a:bodyPr>
            <a:noAutofit/>
          </a:bodyPr>
          <a:lstStyle/>
          <a:p>
            <a:pPr algn="ctr"/>
            <a:r>
              <a:rPr lang="es-ES" sz="4000" b="1" dirty="0" smtClean="0"/>
              <a:t>¿Por qué es importante favorecer los lenguajes artísticos?</a:t>
            </a:r>
            <a:endParaRPr lang="es-CL" sz="4000" b="1" dirty="0"/>
          </a:p>
        </p:txBody>
      </p:sp>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12275" y="5290457"/>
            <a:ext cx="940090" cy="1352002"/>
          </a:xfrm>
          <a:prstGeom prst="rect">
            <a:avLst/>
          </a:prstGeom>
        </p:spPr>
      </p:pic>
      <p:sp>
        <p:nvSpPr>
          <p:cNvPr id="10" name="Marcador de contenido 2"/>
          <p:cNvSpPr txBox="1">
            <a:spLocks/>
          </p:cNvSpPr>
          <p:nvPr/>
        </p:nvSpPr>
        <p:spPr>
          <a:xfrm>
            <a:off x="5685870" y="2642682"/>
            <a:ext cx="5803021" cy="2169424"/>
          </a:xfrm>
          <a:prstGeom prst="rect">
            <a:avLst/>
          </a:prstGeom>
          <a:solidFill>
            <a:srgbClr val="00FFFF">
              <a:alpha val="62000"/>
            </a:srgbClr>
          </a:solidFill>
          <a:ln>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s-ES" sz="2400" dirty="0" smtClean="0"/>
              <a:t>Porque los lenguajes artísticos abren la puerta al mundo mágico de niñas y niños, mundo pleno de colores, formas, sonidos e invenciones, mundo plasmado de simbolismo y sentido, que recoge sus principales vivencias, anhelos y sueños.</a:t>
            </a:r>
            <a:endParaRPr lang="es-CL" sz="2400" dirty="0"/>
          </a:p>
        </p:txBody>
      </p:sp>
      <p:pic>
        <p:nvPicPr>
          <p:cNvPr id="12" name="Imagen 11"/>
          <p:cNvPicPr>
            <a:picLocks noChangeAspect="1"/>
          </p:cNvPicPr>
          <p:nvPr/>
        </p:nvPicPr>
        <p:blipFill rotWithShape="1">
          <a:blip r:embed="rId3"/>
          <a:srcRect l="10603" r="10675"/>
          <a:stretch/>
        </p:blipFill>
        <p:spPr>
          <a:xfrm>
            <a:off x="0" y="1"/>
            <a:ext cx="4990011" cy="6858000"/>
          </a:xfrm>
          <a:prstGeom prst="rect">
            <a:avLst/>
          </a:prstGeom>
        </p:spPr>
      </p:pic>
    </p:spTree>
    <p:extLst>
      <p:ext uri="{BB962C8B-B14F-4D97-AF65-F5344CB8AC3E}">
        <p14:creationId xmlns:p14="http://schemas.microsoft.com/office/powerpoint/2010/main" val="69491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eform 13">
            <a:extLst>
              <a:ext uri="{FF2B5EF4-FFF2-40B4-BE49-F238E27FC236}">
                <a16:creationId xmlns:a16="http://schemas.microsoft.com/office/drawing/2014/main" id="{9DC31079-55CC-43EA-A048-09E0207C46B8}"/>
              </a:ext>
            </a:extLst>
          </p:cNvPr>
          <p:cNvSpPr>
            <a:spLocks noChangeArrowheads="1"/>
          </p:cNvSpPr>
          <p:nvPr/>
        </p:nvSpPr>
        <p:spPr bwMode="auto">
          <a:xfrm>
            <a:off x="4639820" y="1467159"/>
            <a:ext cx="1346391" cy="2415352"/>
          </a:xfrm>
          <a:custGeom>
            <a:avLst/>
            <a:gdLst>
              <a:gd name="T0" fmla="*/ 4474 w 4514"/>
              <a:gd name="T1" fmla="*/ 8098 h 8099"/>
              <a:gd name="T2" fmla="*/ 3514 w 4514"/>
              <a:gd name="T3" fmla="*/ 5262 h 8099"/>
              <a:gd name="T4" fmla="*/ 2007 w 4514"/>
              <a:gd name="T5" fmla="*/ 2853 h 8099"/>
              <a:gd name="T6" fmla="*/ 0 w 4514"/>
              <a:gd name="T7" fmla="*/ 23 h 8099"/>
              <a:gd name="T8" fmla="*/ 34 w 4514"/>
              <a:gd name="T9" fmla="*/ 0 h 8099"/>
              <a:gd name="T10" fmla="*/ 2041 w 4514"/>
              <a:gd name="T11" fmla="*/ 2830 h 8099"/>
              <a:gd name="T12" fmla="*/ 3552 w 4514"/>
              <a:gd name="T13" fmla="*/ 5247 h 8099"/>
              <a:gd name="T14" fmla="*/ 4513 w 4514"/>
              <a:gd name="T15" fmla="*/ 8085 h 8099"/>
              <a:gd name="T16" fmla="*/ 4474 w 4514"/>
              <a:gd name="T17" fmla="*/ 8098 h 80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14" h="8099">
                <a:moveTo>
                  <a:pt x="4474" y="8098"/>
                </a:moveTo>
                <a:lnTo>
                  <a:pt x="3514" y="5262"/>
                </a:lnTo>
                <a:lnTo>
                  <a:pt x="2007" y="2853"/>
                </a:lnTo>
                <a:lnTo>
                  <a:pt x="0" y="23"/>
                </a:lnTo>
                <a:lnTo>
                  <a:pt x="34" y="0"/>
                </a:lnTo>
                <a:lnTo>
                  <a:pt x="2041" y="2830"/>
                </a:lnTo>
                <a:lnTo>
                  <a:pt x="3552" y="5247"/>
                </a:lnTo>
                <a:lnTo>
                  <a:pt x="4513" y="8085"/>
                </a:lnTo>
                <a:lnTo>
                  <a:pt x="4474" y="8098"/>
                </a:lnTo>
              </a:path>
            </a:pathLst>
          </a:custGeom>
          <a:solidFill>
            <a:schemeClr val="bg1">
              <a:lumMod val="85000"/>
            </a:schemeClr>
          </a:solidFill>
          <a:ln>
            <a:noFill/>
          </a:ln>
          <a:effectLst/>
        </p:spPr>
        <p:txBody>
          <a:bodyPr wrap="none" anchor="ctr"/>
          <a:lstStyle/>
          <a:p>
            <a:pPr defTabSz="914217"/>
            <a:endParaRPr lang="en-US">
              <a:solidFill>
                <a:srgbClr val="AAAAAA"/>
              </a:solidFill>
              <a:latin typeface="Calibri" panose="020F0502020204030204"/>
            </a:endParaRPr>
          </a:p>
        </p:txBody>
      </p:sp>
      <p:sp>
        <p:nvSpPr>
          <p:cNvPr id="17" name="Freeform 14">
            <a:extLst>
              <a:ext uri="{FF2B5EF4-FFF2-40B4-BE49-F238E27FC236}">
                <a16:creationId xmlns:a16="http://schemas.microsoft.com/office/drawing/2014/main" id="{2751A341-0984-4C18-968E-3CDFB6BA788B}"/>
              </a:ext>
            </a:extLst>
          </p:cNvPr>
          <p:cNvSpPr>
            <a:spLocks noChangeArrowheads="1"/>
          </p:cNvSpPr>
          <p:nvPr/>
        </p:nvSpPr>
        <p:spPr bwMode="auto">
          <a:xfrm>
            <a:off x="3750992" y="2432248"/>
            <a:ext cx="1761879" cy="1677730"/>
          </a:xfrm>
          <a:custGeom>
            <a:avLst/>
            <a:gdLst>
              <a:gd name="T0" fmla="*/ 5891 w 5907"/>
              <a:gd name="T1" fmla="*/ 5625 h 5626"/>
              <a:gd name="T2" fmla="*/ 4990 w 5907"/>
              <a:gd name="T3" fmla="*/ 5270 h 5626"/>
              <a:gd name="T4" fmla="*/ 4986 w 5907"/>
              <a:gd name="T5" fmla="*/ 5264 h 5626"/>
              <a:gd name="T6" fmla="*/ 3497 w 5907"/>
              <a:gd name="T7" fmla="*/ 2758 h 5626"/>
              <a:gd name="T8" fmla="*/ 1949 w 5907"/>
              <a:gd name="T9" fmla="*/ 83 h 5626"/>
              <a:gd name="T10" fmla="*/ 35 w 5907"/>
              <a:gd name="T11" fmla="*/ 3494 h 5626"/>
              <a:gd name="T12" fmla="*/ 0 w 5907"/>
              <a:gd name="T13" fmla="*/ 3474 h 5626"/>
              <a:gd name="T14" fmla="*/ 1948 w 5907"/>
              <a:gd name="T15" fmla="*/ 0 h 5626"/>
              <a:gd name="T16" fmla="*/ 3532 w 5907"/>
              <a:gd name="T17" fmla="*/ 2737 h 5626"/>
              <a:gd name="T18" fmla="*/ 5018 w 5907"/>
              <a:gd name="T19" fmla="*/ 5237 h 5626"/>
              <a:gd name="T20" fmla="*/ 5906 w 5907"/>
              <a:gd name="T21" fmla="*/ 5587 h 5626"/>
              <a:gd name="T22" fmla="*/ 5891 w 5907"/>
              <a:gd name="T23" fmla="*/ 5625 h 5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907" h="5626">
                <a:moveTo>
                  <a:pt x="5891" y="5625"/>
                </a:moveTo>
                <a:lnTo>
                  <a:pt x="4990" y="5270"/>
                </a:lnTo>
                <a:lnTo>
                  <a:pt x="4986" y="5264"/>
                </a:lnTo>
                <a:lnTo>
                  <a:pt x="3497" y="2758"/>
                </a:lnTo>
                <a:lnTo>
                  <a:pt x="1949" y="83"/>
                </a:lnTo>
                <a:lnTo>
                  <a:pt x="35" y="3494"/>
                </a:lnTo>
                <a:lnTo>
                  <a:pt x="0" y="3474"/>
                </a:lnTo>
                <a:lnTo>
                  <a:pt x="1948" y="0"/>
                </a:lnTo>
                <a:lnTo>
                  <a:pt x="3532" y="2737"/>
                </a:lnTo>
                <a:lnTo>
                  <a:pt x="5018" y="5237"/>
                </a:lnTo>
                <a:lnTo>
                  <a:pt x="5906" y="5587"/>
                </a:lnTo>
                <a:lnTo>
                  <a:pt x="5891" y="5625"/>
                </a:lnTo>
              </a:path>
            </a:pathLst>
          </a:custGeom>
          <a:solidFill>
            <a:schemeClr val="bg1">
              <a:lumMod val="85000"/>
            </a:schemeClr>
          </a:solidFill>
          <a:ln>
            <a:noFill/>
          </a:ln>
          <a:effectLst/>
        </p:spPr>
        <p:txBody>
          <a:bodyPr wrap="none" anchor="ctr"/>
          <a:lstStyle/>
          <a:p>
            <a:pPr defTabSz="914217"/>
            <a:endParaRPr lang="en-US">
              <a:solidFill>
                <a:srgbClr val="AAAAAA"/>
              </a:solidFill>
              <a:latin typeface="Calibri" panose="020F0502020204030204"/>
            </a:endParaRPr>
          </a:p>
        </p:txBody>
      </p:sp>
      <p:sp>
        <p:nvSpPr>
          <p:cNvPr id="18" name="Freeform 15">
            <a:extLst>
              <a:ext uri="{FF2B5EF4-FFF2-40B4-BE49-F238E27FC236}">
                <a16:creationId xmlns:a16="http://schemas.microsoft.com/office/drawing/2014/main" id="{CCDDEA62-69BD-430B-9549-8E8DBAF98D30}"/>
              </a:ext>
            </a:extLst>
          </p:cNvPr>
          <p:cNvSpPr>
            <a:spLocks noChangeArrowheads="1"/>
          </p:cNvSpPr>
          <p:nvPr/>
        </p:nvSpPr>
        <p:spPr bwMode="auto">
          <a:xfrm>
            <a:off x="3569545" y="4129700"/>
            <a:ext cx="1892048" cy="734993"/>
          </a:xfrm>
          <a:custGeom>
            <a:avLst/>
            <a:gdLst>
              <a:gd name="T0" fmla="*/ 1916 w 6345"/>
              <a:gd name="T1" fmla="*/ 2463 h 2464"/>
              <a:gd name="T2" fmla="*/ 2059 w 6345"/>
              <a:gd name="T3" fmla="*/ 41 h 2464"/>
              <a:gd name="T4" fmla="*/ 0 w 6345"/>
              <a:gd name="T5" fmla="*/ 41 h 2464"/>
              <a:gd name="T6" fmla="*/ 0 w 6345"/>
              <a:gd name="T7" fmla="*/ 0 h 2464"/>
              <a:gd name="T8" fmla="*/ 2103 w 6345"/>
              <a:gd name="T9" fmla="*/ 0 h 2464"/>
              <a:gd name="T10" fmla="*/ 1960 w 6345"/>
              <a:gd name="T11" fmla="*/ 2412 h 2464"/>
              <a:gd name="T12" fmla="*/ 4023 w 6345"/>
              <a:gd name="T13" fmla="*/ 2004 h 2464"/>
              <a:gd name="T14" fmla="*/ 6322 w 6345"/>
              <a:gd name="T15" fmla="*/ 575 h 2464"/>
              <a:gd name="T16" fmla="*/ 6344 w 6345"/>
              <a:gd name="T17" fmla="*/ 609 h 2464"/>
              <a:gd name="T18" fmla="*/ 4039 w 6345"/>
              <a:gd name="T19" fmla="*/ 2042 h 2464"/>
              <a:gd name="T20" fmla="*/ 4035 w 6345"/>
              <a:gd name="T21" fmla="*/ 2043 h 2464"/>
              <a:gd name="T22" fmla="*/ 1916 w 6345"/>
              <a:gd name="T23" fmla="*/ 2463 h 2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345" h="2464">
                <a:moveTo>
                  <a:pt x="1916" y="2463"/>
                </a:moveTo>
                <a:lnTo>
                  <a:pt x="2059" y="41"/>
                </a:lnTo>
                <a:lnTo>
                  <a:pt x="0" y="41"/>
                </a:lnTo>
                <a:lnTo>
                  <a:pt x="0" y="0"/>
                </a:lnTo>
                <a:lnTo>
                  <a:pt x="2103" y="0"/>
                </a:lnTo>
                <a:lnTo>
                  <a:pt x="1960" y="2412"/>
                </a:lnTo>
                <a:lnTo>
                  <a:pt x="4023" y="2004"/>
                </a:lnTo>
                <a:lnTo>
                  <a:pt x="6322" y="575"/>
                </a:lnTo>
                <a:lnTo>
                  <a:pt x="6344" y="609"/>
                </a:lnTo>
                <a:lnTo>
                  <a:pt x="4039" y="2042"/>
                </a:lnTo>
                <a:lnTo>
                  <a:pt x="4035" y="2043"/>
                </a:lnTo>
                <a:lnTo>
                  <a:pt x="1916" y="2463"/>
                </a:lnTo>
              </a:path>
            </a:pathLst>
          </a:custGeom>
          <a:solidFill>
            <a:schemeClr val="bg1">
              <a:lumMod val="85000"/>
            </a:schemeClr>
          </a:solidFill>
          <a:ln>
            <a:noFill/>
          </a:ln>
          <a:effectLst/>
        </p:spPr>
        <p:txBody>
          <a:bodyPr wrap="none" anchor="ctr"/>
          <a:lstStyle/>
          <a:p>
            <a:pPr defTabSz="914217"/>
            <a:endParaRPr lang="en-US">
              <a:solidFill>
                <a:srgbClr val="AAAAAA"/>
              </a:solidFill>
              <a:latin typeface="Calibri" panose="020F0502020204030204"/>
            </a:endParaRPr>
          </a:p>
        </p:txBody>
      </p:sp>
      <p:sp>
        <p:nvSpPr>
          <p:cNvPr id="19" name="Freeform 16">
            <a:extLst>
              <a:ext uri="{FF2B5EF4-FFF2-40B4-BE49-F238E27FC236}">
                <a16:creationId xmlns:a16="http://schemas.microsoft.com/office/drawing/2014/main" id="{A17A32B7-772A-4A31-8EFE-6FD0EF3E9AFE}"/>
              </a:ext>
            </a:extLst>
          </p:cNvPr>
          <p:cNvSpPr>
            <a:spLocks noChangeArrowheads="1"/>
          </p:cNvSpPr>
          <p:nvPr/>
        </p:nvSpPr>
        <p:spPr bwMode="auto">
          <a:xfrm>
            <a:off x="6011194" y="1502660"/>
            <a:ext cx="817828" cy="2390370"/>
          </a:xfrm>
          <a:custGeom>
            <a:avLst/>
            <a:gdLst>
              <a:gd name="T0" fmla="*/ 970 w 2745"/>
              <a:gd name="T1" fmla="*/ 8018 h 8019"/>
              <a:gd name="T2" fmla="*/ 931 w 2745"/>
              <a:gd name="T3" fmla="*/ 8004 h 8019"/>
              <a:gd name="T4" fmla="*/ 1517 w 2745"/>
              <a:gd name="T5" fmla="*/ 6246 h 8019"/>
              <a:gd name="T6" fmla="*/ 1666 w 2745"/>
              <a:gd name="T7" fmla="*/ 2933 h 8019"/>
              <a:gd name="T8" fmla="*/ 0 w 2745"/>
              <a:gd name="T9" fmla="*/ 778 h 8019"/>
              <a:gd name="T10" fmla="*/ 2732 w 2745"/>
              <a:gd name="T11" fmla="*/ 0 h 8019"/>
              <a:gd name="T12" fmla="*/ 2744 w 2745"/>
              <a:gd name="T13" fmla="*/ 40 h 8019"/>
              <a:gd name="T14" fmla="*/ 69 w 2745"/>
              <a:gd name="T15" fmla="*/ 801 h 8019"/>
              <a:gd name="T16" fmla="*/ 1707 w 2745"/>
              <a:gd name="T17" fmla="*/ 2920 h 8019"/>
              <a:gd name="T18" fmla="*/ 1707 w 2745"/>
              <a:gd name="T19" fmla="*/ 2927 h 8019"/>
              <a:gd name="T20" fmla="*/ 1558 w 2745"/>
              <a:gd name="T21" fmla="*/ 6253 h 8019"/>
              <a:gd name="T22" fmla="*/ 1557 w 2745"/>
              <a:gd name="T23" fmla="*/ 6256 h 8019"/>
              <a:gd name="T24" fmla="*/ 970 w 2745"/>
              <a:gd name="T25" fmla="*/ 8018 h 80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45" h="8019">
                <a:moveTo>
                  <a:pt x="970" y="8018"/>
                </a:moveTo>
                <a:lnTo>
                  <a:pt x="931" y="8004"/>
                </a:lnTo>
                <a:lnTo>
                  <a:pt x="1517" y="6246"/>
                </a:lnTo>
                <a:lnTo>
                  <a:pt x="1666" y="2933"/>
                </a:lnTo>
                <a:lnTo>
                  <a:pt x="0" y="778"/>
                </a:lnTo>
                <a:lnTo>
                  <a:pt x="2732" y="0"/>
                </a:lnTo>
                <a:lnTo>
                  <a:pt x="2744" y="40"/>
                </a:lnTo>
                <a:lnTo>
                  <a:pt x="69" y="801"/>
                </a:lnTo>
                <a:lnTo>
                  <a:pt x="1707" y="2920"/>
                </a:lnTo>
                <a:lnTo>
                  <a:pt x="1707" y="2927"/>
                </a:lnTo>
                <a:lnTo>
                  <a:pt x="1558" y="6253"/>
                </a:lnTo>
                <a:lnTo>
                  <a:pt x="1557" y="6256"/>
                </a:lnTo>
                <a:lnTo>
                  <a:pt x="970" y="8018"/>
                </a:lnTo>
              </a:path>
            </a:pathLst>
          </a:custGeom>
          <a:solidFill>
            <a:schemeClr val="bg1">
              <a:lumMod val="85000"/>
            </a:schemeClr>
          </a:solidFill>
          <a:ln>
            <a:noFill/>
          </a:ln>
          <a:effectLst/>
        </p:spPr>
        <p:txBody>
          <a:bodyPr wrap="none" anchor="ctr"/>
          <a:lstStyle/>
          <a:p>
            <a:pPr defTabSz="914217"/>
            <a:endParaRPr lang="en-US">
              <a:solidFill>
                <a:srgbClr val="AAAAAA"/>
              </a:solidFill>
              <a:latin typeface="Calibri" panose="020F0502020204030204"/>
            </a:endParaRPr>
          </a:p>
        </p:txBody>
      </p:sp>
      <p:sp>
        <p:nvSpPr>
          <p:cNvPr id="20" name="Freeform 17">
            <a:extLst>
              <a:ext uri="{FF2B5EF4-FFF2-40B4-BE49-F238E27FC236}">
                <a16:creationId xmlns:a16="http://schemas.microsoft.com/office/drawing/2014/main" id="{F980C02C-B3A2-4A6E-86D1-4C0861B3BB2D}"/>
              </a:ext>
            </a:extLst>
          </p:cNvPr>
          <p:cNvSpPr>
            <a:spLocks noChangeArrowheads="1"/>
          </p:cNvSpPr>
          <p:nvPr/>
        </p:nvSpPr>
        <p:spPr bwMode="auto">
          <a:xfrm>
            <a:off x="6697537" y="1916833"/>
            <a:ext cx="1338502" cy="2183941"/>
          </a:xfrm>
          <a:custGeom>
            <a:avLst/>
            <a:gdLst>
              <a:gd name="T0" fmla="*/ 25 w 4489"/>
              <a:gd name="T1" fmla="*/ 7323 h 7324"/>
              <a:gd name="T2" fmla="*/ 0 w 4489"/>
              <a:gd name="T3" fmla="*/ 7290 h 7324"/>
              <a:gd name="T4" fmla="*/ 1468 w 4489"/>
              <a:gd name="T5" fmla="*/ 6186 h 7324"/>
              <a:gd name="T6" fmla="*/ 1299 w 4489"/>
              <a:gd name="T7" fmla="*/ 3286 h 7324"/>
              <a:gd name="T8" fmla="*/ 4161 w 4489"/>
              <a:gd name="T9" fmla="*/ 3497 h 7324"/>
              <a:gd name="T10" fmla="*/ 4444 w 4489"/>
              <a:gd name="T11" fmla="*/ 924 h 7324"/>
              <a:gd name="T12" fmla="*/ 2157 w 4489"/>
              <a:gd name="T13" fmla="*/ 39 h 7324"/>
              <a:gd name="T14" fmla="*/ 2172 w 4489"/>
              <a:gd name="T15" fmla="*/ 0 h 7324"/>
              <a:gd name="T16" fmla="*/ 4488 w 4489"/>
              <a:gd name="T17" fmla="*/ 897 h 7324"/>
              <a:gd name="T18" fmla="*/ 4197 w 4489"/>
              <a:gd name="T19" fmla="*/ 3541 h 7324"/>
              <a:gd name="T20" fmla="*/ 1342 w 4489"/>
              <a:gd name="T21" fmla="*/ 3331 h 7324"/>
              <a:gd name="T22" fmla="*/ 1510 w 4489"/>
              <a:gd name="T23" fmla="*/ 6206 h 7324"/>
              <a:gd name="T24" fmla="*/ 25 w 4489"/>
              <a:gd name="T25" fmla="*/ 7323 h 7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89" h="7324">
                <a:moveTo>
                  <a:pt x="25" y="7323"/>
                </a:moveTo>
                <a:lnTo>
                  <a:pt x="0" y="7290"/>
                </a:lnTo>
                <a:lnTo>
                  <a:pt x="1468" y="6186"/>
                </a:lnTo>
                <a:lnTo>
                  <a:pt x="1299" y="3286"/>
                </a:lnTo>
                <a:lnTo>
                  <a:pt x="4161" y="3497"/>
                </a:lnTo>
                <a:lnTo>
                  <a:pt x="4444" y="924"/>
                </a:lnTo>
                <a:lnTo>
                  <a:pt x="2157" y="39"/>
                </a:lnTo>
                <a:lnTo>
                  <a:pt x="2172" y="0"/>
                </a:lnTo>
                <a:lnTo>
                  <a:pt x="4488" y="897"/>
                </a:lnTo>
                <a:lnTo>
                  <a:pt x="4197" y="3541"/>
                </a:lnTo>
                <a:lnTo>
                  <a:pt x="1342" y="3331"/>
                </a:lnTo>
                <a:lnTo>
                  <a:pt x="1510" y="6206"/>
                </a:lnTo>
                <a:lnTo>
                  <a:pt x="25" y="7323"/>
                </a:lnTo>
              </a:path>
            </a:pathLst>
          </a:custGeom>
          <a:solidFill>
            <a:schemeClr val="bg1">
              <a:lumMod val="85000"/>
            </a:schemeClr>
          </a:solidFill>
          <a:ln>
            <a:noFill/>
          </a:ln>
          <a:effectLst/>
        </p:spPr>
        <p:txBody>
          <a:bodyPr wrap="none" anchor="ctr"/>
          <a:lstStyle/>
          <a:p>
            <a:pPr defTabSz="914217"/>
            <a:endParaRPr lang="en-US">
              <a:solidFill>
                <a:srgbClr val="AAAAAA"/>
              </a:solidFill>
              <a:latin typeface="Calibri" panose="020F0502020204030204"/>
            </a:endParaRPr>
          </a:p>
        </p:txBody>
      </p:sp>
      <p:sp>
        <p:nvSpPr>
          <p:cNvPr id="21" name="Freeform 18">
            <a:extLst>
              <a:ext uri="{FF2B5EF4-FFF2-40B4-BE49-F238E27FC236}">
                <a16:creationId xmlns:a16="http://schemas.microsoft.com/office/drawing/2014/main" id="{5B36C843-8027-4495-96E6-9EDA63158807}"/>
              </a:ext>
            </a:extLst>
          </p:cNvPr>
          <p:cNvSpPr>
            <a:spLocks noChangeArrowheads="1"/>
          </p:cNvSpPr>
          <p:nvPr/>
        </p:nvSpPr>
        <p:spPr bwMode="auto">
          <a:xfrm>
            <a:off x="6785631" y="3033128"/>
            <a:ext cx="1847344" cy="2279924"/>
          </a:xfrm>
          <a:custGeom>
            <a:avLst/>
            <a:gdLst>
              <a:gd name="T0" fmla="*/ 1681 w 6195"/>
              <a:gd name="T1" fmla="*/ 7646 h 7647"/>
              <a:gd name="T2" fmla="*/ 0 w 6195"/>
              <a:gd name="T3" fmla="*/ 6075 h 7647"/>
              <a:gd name="T4" fmla="*/ 28 w 6195"/>
              <a:gd name="T5" fmla="*/ 6045 h 7647"/>
              <a:gd name="T6" fmla="*/ 1679 w 6195"/>
              <a:gd name="T7" fmla="*/ 7587 h 7647"/>
              <a:gd name="T8" fmla="*/ 3987 w 6195"/>
              <a:gd name="T9" fmla="*/ 4999 h 7647"/>
              <a:gd name="T10" fmla="*/ 3892 w 6195"/>
              <a:gd name="T11" fmla="*/ 0 h 7647"/>
              <a:gd name="T12" fmla="*/ 6194 w 6195"/>
              <a:gd name="T13" fmla="*/ 2549 h 7647"/>
              <a:gd name="T14" fmla="*/ 6164 w 6195"/>
              <a:gd name="T15" fmla="*/ 2576 h 7647"/>
              <a:gd name="T16" fmla="*/ 3936 w 6195"/>
              <a:gd name="T17" fmla="*/ 109 h 7647"/>
              <a:gd name="T18" fmla="*/ 4028 w 6195"/>
              <a:gd name="T19" fmla="*/ 5014 h 7647"/>
              <a:gd name="T20" fmla="*/ 4023 w 6195"/>
              <a:gd name="T21" fmla="*/ 5020 h 7647"/>
              <a:gd name="T22" fmla="*/ 1681 w 6195"/>
              <a:gd name="T23" fmla="*/ 7646 h 76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195" h="7647">
                <a:moveTo>
                  <a:pt x="1681" y="7646"/>
                </a:moveTo>
                <a:lnTo>
                  <a:pt x="0" y="6075"/>
                </a:lnTo>
                <a:lnTo>
                  <a:pt x="28" y="6045"/>
                </a:lnTo>
                <a:lnTo>
                  <a:pt x="1679" y="7587"/>
                </a:lnTo>
                <a:lnTo>
                  <a:pt x="3987" y="4999"/>
                </a:lnTo>
                <a:lnTo>
                  <a:pt x="3892" y="0"/>
                </a:lnTo>
                <a:lnTo>
                  <a:pt x="6194" y="2549"/>
                </a:lnTo>
                <a:lnTo>
                  <a:pt x="6164" y="2576"/>
                </a:lnTo>
                <a:lnTo>
                  <a:pt x="3936" y="109"/>
                </a:lnTo>
                <a:lnTo>
                  <a:pt x="4028" y="5014"/>
                </a:lnTo>
                <a:lnTo>
                  <a:pt x="4023" y="5020"/>
                </a:lnTo>
                <a:lnTo>
                  <a:pt x="1681" y="7646"/>
                </a:lnTo>
              </a:path>
            </a:pathLst>
          </a:custGeom>
          <a:solidFill>
            <a:schemeClr val="bg1">
              <a:lumMod val="85000"/>
            </a:schemeClr>
          </a:solidFill>
          <a:ln>
            <a:noFill/>
          </a:ln>
          <a:effectLst/>
        </p:spPr>
        <p:txBody>
          <a:bodyPr wrap="none" anchor="ctr"/>
          <a:lstStyle/>
          <a:p>
            <a:pPr defTabSz="914217"/>
            <a:endParaRPr lang="en-US">
              <a:solidFill>
                <a:srgbClr val="AAAAAA"/>
              </a:solidFill>
              <a:latin typeface="Calibri" panose="020F0502020204030204"/>
            </a:endParaRPr>
          </a:p>
        </p:txBody>
      </p:sp>
      <p:sp>
        <p:nvSpPr>
          <p:cNvPr id="22" name="Freeform 19">
            <a:extLst>
              <a:ext uri="{FF2B5EF4-FFF2-40B4-BE49-F238E27FC236}">
                <a16:creationId xmlns:a16="http://schemas.microsoft.com/office/drawing/2014/main" id="{142E11FB-DAA8-48A6-AB93-402F10BF5BF4}"/>
              </a:ext>
            </a:extLst>
          </p:cNvPr>
          <p:cNvSpPr>
            <a:spLocks noChangeArrowheads="1"/>
          </p:cNvSpPr>
          <p:nvPr/>
        </p:nvSpPr>
        <p:spPr bwMode="auto">
          <a:xfrm>
            <a:off x="5296582" y="2637362"/>
            <a:ext cx="880279" cy="833605"/>
          </a:xfrm>
          <a:custGeom>
            <a:avLst/>
            <a:gdLst>
              <a:gd name="T0" fmla="*/ 2120 w 2121"/>
              <a:gd name="T1" fmla="*/ 1060 h 2120"/>
              <a:gd name="T2" fmla="*/ 1059 w 2121"/>
              <a:gd name="T3" fmla="*/ 2119 h 2120"/>
              <a:gd name="T4" fmla="*/ 0 w 2121"/>
              <a:gd name="T5" fmla="*/ 1060 h 2120"/>
              <a:gd name="T6" fmla="*/ 1059 w 2121"/>
              <a:gd name="T7" fmla="*/ 0 h 2120"/>
              <a:gd name="T8" fmla="*/ 2120 w 2121"/>
              <a:gd name="T9" fmla="*/ 1060 h 2120"/>
            </a:gdLst>
            <a:ahLst/>
            <a:cxnLst>
              <a:cxn ang="0">
                <a:pos x="T0" y="T1"/>
              </a:cxn>
              <a:cxn ang="0">
                <a:pos x="T2" y="T3"/>
              </a:cxn>
              <a:cxn ang="0">
                <a:pos x="T4" y="T5"/>
              </a:cxn>
              <a:cxn ang="0">
                <a:pos x="T6" y="T7"/>
              </a:cxn>
              <a:cxn ang="0">
                <a:pos x="T8" y="T9"/>
              </a:cxn>
            </a:cxnLst>
            <a:rect l="0" t="0" r="r" b="b"/>
            <a:pathLst>
              <a:path w="2121" h="2120">
                <a:moveTo>
                  <a:pt x="2120" y="1060"/>
                </a:moveTo>
                <a:cubicBezTo>
                  <a:pt x="2120" y="1645"/>
                  <a:pt x="1645" y="2119"/>
                  <a:pt x="1059" y="2119"/>
                </a:cubicBezTo>
                <a:cubicBezTo>
                  <a:pt x="475" y="2119"/>
                  <a:pt x="0" y="1645"/>
                  <a:pt x="0" y="1060"/>
                </a:cubicBezTo>
                <a:cubicBezTo>
                  <a:pt x="0" y="474"/>
                  <a:pt x="475" y="0"/>
                  <a:pt x="1059" y="0"/>
                </a:cubicBezTo>
                <a:cubicBezTo>
                  <a:pt x="1645" y="0"/>
                  <a:pt x="2120" y="474"/>
                  <a:pt x="2120" y="1060"/>
                </a:cubicBezTo>
              </a:path>
            </a:pathLst>
          </a:custGeom>
          <a:solidFill>
            <a:schemeClr val="tx2">
              <a:lumMod val="25000"/>
              <a:lumOff val="75000"/>
            </a:schemeClr>
          </a:solidFill>
          <a:ln>
            <a:noFill/>
          </a:ln>
          <a:effectLst/>
        </p:spPr>
        <p:txBody>
          <a:bodyPr wrap="none" anchor="ctr"/>
          <a:lstStyle/>
          <a:p>
            <a:pPr defTabSz="914217"/>
            <a:endParaRPr lang="en-US">
              <a:solidFill>
                <a:srgbClr val="AAAAAA"/>
              </a:solidFill>
              <a:latin typeface="Calibri" panose="020F0502020204030204"/>
            </a:endParaRPr>
          </a:p>
        </p:txBody>
      </p:sp>
      <p:sp>
        <p:nvSpPr>
          <p:cNvPr id="23" name="Freeform 20">
            <a:extLst>
              <a:ext uri="{FF2B5EF4-FFF2-40B4-BE49-F238E27FC236}">
                <a16:creationId xmlns:a16="http://schemas.microsoft.com/office/drawing/2014/main" id="{748CA9FF-A92D-4BD0-AFD8-8D6F5FC84664}"/>
              </a:ext>
            </a:extLst>
          </p:cNvPr>
          <p:cNvSpPr>
            <a:spLocks noChangeArrowheads="1"/>
          </p:cNvSpPr>
          <p:nvPr/>
        </p:nvSpPr>
        <p:spPr bwMode="auto">
          <a:xfrm>
            <a:off x="7514049" y="2580825"/>
            <a:ext cx="828346" cy="828346"/>
          </a:xfrm>
          <a:custGeom>
            <a:avLst/>
            <a:gdLst>
              <a:gd name="T0" fmla="*/ 2777 w 2778"/>
              <a:gd name="T1" fmla="*/ 1388 h 2778"/>
              <a:gd name="T2" fmla="*/ 1388 w 2778"/>
              <a:gd name="T3" fmla="*/ 2777 h 2778"/>
              <a:gd name="T4" fmla="*/ 0 w 2778"/>
              <a:gd name="T5" fmla="*/ 1388 h 2778"/>
              <a:gd name="T6" fmla="*/ 1388 w 2778"/>
              <a:gd name="T7" fmla="*/ 0 h 2778"/>
              <a:gd name="T8" fmla="*/ 2777 w 2778"/>
              <a:gd name="T9" fmla="*/ 1388 h 2778"/>
            </a:gdLst>
            <a:ahLst/>
            <a:cxnLst>
              <a:cxn ang="0">
                <a:pos x="T0" y="T1"/>
              </a:cxn>
              <a:cxn ang="0">
                <a:pos x="T2" y="T3"/>
              </a:cxn>
              <a:cxn ang="0">
                <a:pos x="T4" y="T5"/>
              </a:cxn>
              <a:cxn ang="0">
                <a:pos x="T6" y="T7"/>
              </a:cxn>
              <a:cxn ang="0">
                <a:pos x="T8" y="T9"/>
              </a:cxn>
            </a:cxnLst>
            <a:rect l="0" t="0" r="r" b="b"/>
            <a:pathLst>
              <a:path w="2778" h="2778">
                <a:moveTo>
                  <a:pt x="2777" y="1388"/>
                </a:moveTo>
                <a:cubicBezTo>
                  <a:pt x="2777" y="2155"/>
                  <a:pt x="2155" y="2777"/>
                  <a:pt x="1388" y="2777"/>
                </a:cubicBezTo>
                <a:cubicBezTo>
                  <a:pt x="621" y="2777"/>
                  <a:pt x="0" y="2155"/>
                  <a:pt x="0" y="1388"/>
                </a:cubicBezTo>
                <a:cubicBezTo>
                  <a:pt x="0" y="622"/>
                  <a:pt x="621" y="0"/>
                  <a:pt x="1388" y="0"/>
                </a:cubicBezTo>
                <a:cubicBezTo>
                  <a:pt x="2155" y="0"/>
                  <a:pt x="2777" y="622"/>
                  <a:pt x="2777" y="1388"/>
                </a:cubicBezTo>
              </a:path>
            </a:pathLst>
          </a:custGeom>
          <a:solidFill>
            <a:schemeClr val="accent4"/>
          </a:solidFill>
          <a:ln>
            <a:noFill/>
          </a:ln>
          <a:effectLst/>
        </p:spPr>
        <p:txBody>
          <a:bodyPr wrap="none" anchor="ctr"/>
          <a:lstStyle/>
          <a:p>
            <a:pPr defTabSz="914217"/>
            <a:endParaRPr lang="en-US">
              <a:solidFill>
                <a:srgbClr val="AAAAAA"/>
              </a:solidFill>
              <a:latin typeface="Calibri" panose="020F0502020204030204"/>
            </a:endParaRPr>
          </a:p>
        </p:txBody>
      </p:sp>
      <p:sp>
        <p:nvSpPr>
          <p:cNvPr id="24" name="Freeform 21">
            <a:extLst>
              <a:ext uri="{FF2B5EF4-FFF2-40B4-BE49-F238E27FC236}">
                <a16:creationId xmlns:a16="http://schemas.microsoft.com/office/drawing/2014/main" id="{0A9F7FF7-7A6D-41A8-A6F6-0F28A17FF21C}"/>
              </a:ext>
            </a:extLst>
          </p:cNvPr>
          <p:cNvSpPr>
            <a:spLocks noChangeArrowheads="1"/>
          </p:cNvSpPr>
          <p:nvPr/>
        </p:nvSpPr>
        <p:spPr bwMode="auto">
          <a:xfrm>
            <a:off x="6928948" y="1509234"/>
            <a:ext cx="828346" cy="828346"/>
          </a:xfrm>
          <a:custGeom>
            <a:avLst/>
            <a:gdLst>
              <a:gd name="T0" fmla="*/ 2777 w 2778"/>
              <a:gd name="T1" fmla="*/ 1388 h 2778"/>
              <a:gd name="T2" fmla="*/ 1389 w 2778"/>
              <a:gd name="T3" fmla="*/ 2777 h 2778"/>
              <a:gd name="T4" fmla="*/ 0 w 2778"/>
              <a:gd name="T5" fmla="*/ 1388 h 2778"/>
              <a:gd name="T6" fmla="*/ 1389 w 2778"/>
              <a:gd name="T7" fmla="*/ 0 h 2778"/>
              <a:gd name="T8" fmla="*/ 2777 w 2778"/>
              <a:gd name="T9" fmla="*/ 1388 h 2778"/>
            </a:gdLst>
            <a:ahLst/>
            <a:cxnLst>
              <a:cxn ang="0">
                <a:pos x="T0" y="T1"/>
              </a:cxn>
              <a:cxn ang="0">
                <a:pos x="T2" y="T3"/>
              </a:cxn>
              <a:cxn ang="0">
                <a:pos x="T4" y="T5"/>
              </a:cxn>
              <a:cxn ang="0">
                <a:pos x="T6" y="T7"/>
              </a:cxn>
              <a:cxn ang="0">
                <a:pos x="T8" y="T9"/>
              </a:cxn>
            </a:cxnLst>
            <a:rect l="0" t="0" r="r" b="b"/>
            <a:pathLst>
              <a:path w="2778" h="2778">
                <a:moveTo>
                  <a:pt x="2777" y="1388"/>
                </a:moveTo>
                <a:cubicBezTo>
                  <a:pt x="2777" y="2155"/>
                  <a:pt x="2155" y="2777"/>
                  <a:pt x="1389" y="2777"/>
                </a:cubicBezTo>
                <a:cubicBezTo>
                  <a:pt x="622" y="2777"/>
                  <a:pt x="0" y="2155"/>
                  <a:pt x="0" y="1388"/>
                </a:cubicBezTo>
                <a:cubicBezTo>
                  <a:pt x="0" y="622"/>
                  <a:pt x="622" y="0"/>
                  <a:pt x="1389" y="0"/>
                </a:cubicBezTo>
                <a:cubicBezTo>
                  <a:pt x="2155" y="0"/>
                  <a:pt x="2777" y="622"/>
                  <a:pt x="2777" y="1388"/>
                </a:cubicBezTo>
              </a:path>
            </a:pathLst>
          </a:custGeom>
          <a:solidFill>
            <a:schemeClr val="accent3"/>
          </a:solidFill>
          <a:ln>
            <a:noFill/>
          </a:ln>
          <a:effectLst/>
        </p:spPr>
        <p:txBody>
          <a:bodyPr wrap="none" anchor="ctr"/>
          <a:lstStyle/>
          <a:p>
            <a:pPr defTabSz="914217"/>
            <a:endParaRPr lang="en-US">
              <a:solidFill>
                <a:srgbClr val="AAAAAA"/>
              </a:solidFill>
              <a:latin typeface="Calibri" panose="020F0502020204030204"/>
            </a:endParaRPr>
          </a:p>
        </p:txBody>
      </p:sp>
      <p:sp>
        <p:nvSpPr>
          <p:cNvPr id="25" name="Freeform 22">
            <a:extLst>
              <a:ext uri="{FF2B5EF4-FFF2-40B4-BE49-F238E27FC236}">
                <a16:creationId xmlns:a16="http://schemas.microsoft.com/office/drawing/2014/main" id="{5B7A82DE-3650-4F6A-83F6-20BCA2FA7B21}"/>
              </a:ext>
            </a:extLst>
          </p:cNvPr>
          <p:cNvSpPr>
            <a:spLocks noChangeArrowheads="1"/>
          </p:cNvSpPr>
          <p:nvPr/>
        </p:nvSpPr>
        <p:spPr bwMode="auto">
          <a:xfrm>
            <a:off x="3016657" y="3791645"/>
            <a:ext cx="828346" cy="828346"/>
          </a:xfrm>
          <a:custGeom>
            <a:avLst/>
            <a:gdLst>
              <a:gd name="T0" fmla="*/ 2776 w 2777"/>
              <a:gd name="T1" fmla="*/ 1388 h 2777"/>
              <a:gd name="T2" fmla="*/ 1388 w 2777"/>
              <a:gd name="T3" fmla="*/ 2776 h 2777"/>
              <a:gd name="T4" fmla="*/ 0 w 2777"/>
              <a:gd name="T5" fmla="*/ 1388 h 2777"/>
              <a:gd name="T6" fmla="*/ 1388 w 2777"/>
              <a:gd name="T7" fmla="*/ 0 h 2777"/>
              <a:gd name="T8" fmla="*/ 2776 w 2777"/>
              <a:gd name="T9" fmla="*/ 1388 h 2777"/>
            </a:gdLst>
            <a:ahLst/>
            <a:cxnLst>
              <a:cxn ang="0">
                <a:pos x="T0" y="T1"/>
              </a:cxn>
              <a:cxn ang="0">
                <a:pos x="T2" y="T3"/>
              </a:cxn>
              <a:cxn ang="0">
                <a:pos x="T4" y="T5"/>
              </a:cxn>
              <a:cxn ang="0">
                <a:pos x="T6" y="T7"/>
              </a:cxn>
              <a:cxn ang="0">
                <a:pos x="T8" y="T9"/>
              </a:cxn>
            </a:cxnLst>
            <a:rect l="0" t="0" r="r" b="b"/>
            <a:pathLst>
              <a:path w="2777" h="2777">
                <a:moveTo>
                  <a:pt x="2776" y="1388"/>
                </a:moveTo>
                <a:cubicBezTo>
                  <a:pt x="2776" y="2155"/>
                  <a:pt x="2155" y="2776"/>
                  <a:pt x="1388" y="2776"/>
                </a:cubicBezTo>
                <a:cubicBezTo>
                  <a:pt x="621" y="2776"/>
                  <a:pt x="0" y="2155"/>
                  <a:pt x="0" y="1388"/>
                </a:cubicBezTo>
                <a:cubicBezTo>
                  <a:pt x="0" y="621"/>
                  <a:pt x="621" y="0"/>
                  <a:pt x="1388" y="0"/>
                </a:cubicBezTo>
                <a:cubicBezTo>
                  <a:pt x="2155" y="0"/>
                  <a:pt x="2776" y="621"/>
                  <a:pt x="2776" y="1388"/>
                </a:cubicBezTo>
              </a:path>
            </a:pathLst>
          </a:custGeom>
          <a:solidFill>
            <a:schemeClr val="accent1"/>
          </a:solidFill>
          <a:ln>
            <a:noFill/>
          </a:ln>
          <a:effectLst/>
        </p:spPr>
        <p:txBody>
          <a:bodyPr wrap="none" anchor="ctr"/>
          <a:lstStyle/>
          <a:p>
            <a:pPr defTabSz="914217"/>
            <a:endParaRPr lang="en-US">
              <a:solidFill>
                <a:srgbClr val="AAAAAA"/>
              </a:solidFill>
              <a:latin typeface="Calibri" panose="020F0502020204030204"/>
            </a:endParaRPr>
          </a:p>
        </p:txBody>
      </p:sp>
      <p:sp>
        <p:nvSpPr>
          <p:cNvPr id="26" name="Freeform 23">
            <a:extLst>
              <a:ext uri="{FF2B5EF4-FFF2-40B4-BE49-F238E27FC236}">
                <a16:creationId xmlns:a16="http://schemas.microsoft.com/office/drawing/2014/main" id="{1BE6F4D6-4264-45AA-8E4F-900BBEE62666}"/>
              </a:ext>
            </a:extLst>
          </p:cNvPr>
          <p:cNvSpPr>
            <a:spLocks noChangeArrowheads="1"/>
          </p:cNvSpPr>
          <p:nvPr/>
        </p:nvSpPr>
        <p:spPr bwMode="auto">
          <a:xfrm>
            <a:off x="3944273" y="2029908"/>
            <a:ext cx="828346" cy="828346"/>
          </a:xfrm>
          <a:custGeom>
            <a:avLst/>
            <a:gdLst>
              <a:gd name="T0" fmla="*/ 2777 w 2778"/>
              <a:gd name="T1" fmla="*/ 1388 h 2778"/>
              <a:gd name="T2" fmla="*/ 1388 w 2778"/>
              <a:gd name="T3" fmla="*/ 2777 h 2778"/>
              <a:gd name="T4" fmla="*/ 0 w 2778"/>
              <a:gd name="T5" fmla="*/ 1388 h 2778"/>
              <a:gd name="T6" fmla="*/ 1388 w 2778"/>
              <a:gd name="T7" fmla="*/ 0 h 2778"/>
              <a:gd name="T8" fmla="*/ 2777 w 2778"/>
              <a:gd name="T9" fmla="*/ 1388 h 2778"/>
            </a:gdLst>
            <a:ahLst/>
            <a:cxnLst>
              <a:cxn ang="0">
                <a:pos x="T0" y="T1"/>
              </a:cxn>
              <a:cxn ang="0">
                <a:pos x="T2" y="T3"/>
              </a:cxn>
              <a:cxn ang="0">
                <a:pos x="T4" y="T5"/>
              </a:cxn>
              <a:cxn ang="0">
                <a:pos x="T6" y="T7"/>
              </a:cxn>
              <a:cxn ang="0">
                <a:pos x="T8" y="T9"/>
              </a:cxn>
            </a:cxnLst>
            <a:rect l="0" t="0" r="r" b="b"/>
            <a:pathLst>
              <a:path w="2778" h="2778">
                <a:moveTo>
                  <a:pt x="2777" y="1388"/>
                </a:moveTo>
                <a:cubicBezTo>
                  <a:pt x="2777" y="2155"/>
                  <a:pt x="2155" y="2777"/>
                  <a:pt x="1388" y="2777"/>
                </a:cubicBezTo>
                <a:cubicBezTo>
                  <a:pt x="622" y="2777"/>
                  <a:pt x="0" y="2155"/>
                  <a:pt x="0" y="1388"/>
                </a:cubicBezTo>
                <a:cubicBezTo>
                  <a:pt x="0" y="622"/>
                  <a:pt x="622" y="0"/>
                  <a:pt x="1388" y="0"/>
                </a:cubicBezTo>
                <a:cubicBezTo>
                  <a:pt x="2155" y="0"/>
                  <a:pt x="2777" y="622"/>
                  <a:pt x="2777" y="1388"/>
                </a:cubicBezTo>
              </a:path>
            </a:pathLst>
          </a:custGeom>
          <a:solidFill>
            <a:schemeClr val="accent2"/>
          </a:solidFill>
          <a:ln>
            <a:noFill/>
          </a:ln>
          <a:effectLst/>
        </p:spPr>
        <p:txBody>
          <a:bodyPr wrap="none" anchor="ctr"/>
          <a:lstStyle/>
          <a:p>
            <a:pPr defTabSz="914217"/>
            <a:endParaRPr lang="en-US">
              <a:solidFill>
                <a:srgbClr val="AAAAAA"/>
              </a:solidFill>
              <a:latin typeface="Calibri" panose="020F0502020204030204"/>
            </a:endParaRPr>
          </a:p>
        </p:txBody>
      </p:sp>
      <p:sp>
        <p:nvSpPr>
          <p:cNvPr id="27" name="Freeform 24">
            <a:extLst>
              <a:ext uri="{FF2B5EF4-FFF2-40B4-BE49-F238E27FC236}">
                <a16:creationId xmlns:a16="http://schemas.microsoft.com/office/drawing/2014/main" id="{BAB3B894-7FDE-4D96-AEAC-61D1F5824089}"/>
              </a:ext>
            </a:extLst>
          </p:cNvPr>
          <p:cNvSpPr>
            <a:spLocks noChangeArrowheads="1"/>
          </p:cNvSpPr>
          <p:nvPr/>
        </p:nvSpPr>
        <p:spPr bwMode="auto">
          <a:xfrm>
            <a:off x="7537716" y="4146792"/>
            <a:ext cx="827532" cy="827532"/>
          </a:xfrm>
          <a:custGeom>
            <a:avLst/>
            <a:gdLst>
              <a:gd name="T0" fmla="*/ 1997 w 1998"/>
              <a:gd name="T1" fmla="*/ 999 h 1998"/>
              <a:gd name="T2" fmla="*/ 999 w 1998"/>
              <a:gd name="T3" fmla="*/ 1997 h 1998"/>
              <a:gd name="T4" fmla="*/ 0 w 1998"/>
              <a:gd name="T5" fmla="*/ 999 h 1998"/>
              <a:gd name="T6" fmla="*/ 999 w 1998"/>
              <a:gd name="T7" fmla="*/ 0 h 1998"/>
              <a:gd name="T8" fmla="*/ 1997 w 1998"/>
              <a:gd name="T9" fmla="*/ 999 h 1998"/>
            </a:gdLst>
            <a:ahLst/>
            <a:cxnLst>
              <a:cxn ang="0">
                <a:pos x="T0" y="T1"/>
              </a:cxn>
              <a:cxn ang="0">
                <a:pos x="T2" y="T3"/>
              </a:cxn>
              <a:cxn ang="0">
                <a:pos x="T4" y="T5"/>
              </a:cxn>
              <a:cxn ang="0">
                <a:pos x="T6" y="T7"/>
              </a:cxn>
              <a:cxn ang="0">
                <a:pos x="T8" y="T9"/>
              </a:cxn>
            </a:cxnLst>
            <a:rect l="0" t="0" r="r" b="b"/>
            <a:pathLst>
              <a:path w="1998" h="1998">
                <a:moveTo>
                  <a:pt x="1997" y="999"/>
                </a:moveTo>
                <a:cubicBezTo>
                  <a:pt x="1997" y="1550"/>
                  <a:pt x="1550" y="1997"/>
                  <a:pt x="999" y="1997"/>
                </a:cubicBezTo>
                <a:cubicBezTo>
                  <a:pt x="447" y="1997"/>
                  <a:pt x="0" y="1550"/>
                  <a:pt x="0" y="999"/>
                </a:cubicBezTo>
                <a:cubicBezTo>
                  <a:pt x="0" y="447"/>
                  <a:pt x="447" y="0"/>
                  <a:pt x="999" y="0"/>
                </a:cubicBezTo>
                <a:cubicBezTo>
                  <a:pt x="1550" y="0"/>
                  <a:pt x="1997" y="447"/>
                  <a:pt x="1997" y="999"/>
                </a:cubicBezTo>
              </a:path>
            </a:pathLst>
          </a:custGeom>
          <a:solidFill>
            <a:schemeClr val="accent5"/>
          </a:solidFill>
          <a:ln>
            <a:noFill/>
          </a:ln>
          <a:effectLst/>
        </p:spPr>
        <p:txBody>
          <a:bodyPr wrap="none" anchor="ctr"/>
          <a:lstStyle/>
          <a:p>
            <a:pPr defTabSz="914217"/>
            <a:endParaRPr lang="en-US">
              <a:solidFill>
                <a:srgbClr val="AAAAAA"/>
              </a:solidFill>
              <a:latin typeface="Calibri" panose="020F0502020204030204"/>
            </a:endParaRPr>
          </a:p>
        </p:txBody>
      </p:sp>
      <p:sp>
        <p:nvSpPr>
          <p:cNvPr id="28" name="Freeform 25">
            <a:extLst>
              <a:ext uri="{FF2B5EF4-FFF2-40B4-BE49-F238E27FC236}">
                <a16:creationId xmlns:a16="http://schemas.microsoft.com/office/drawing/2014/main" id="{A1212943-C420-47B4-B208-41119008561C}"/>
              </a:ext>
            </a:extLst>
          </p:cNvPr>
          <p:cNvSpPr>
            <a:spLocks noChangeArrowheads="1"/>
          </p:cNvSpPr>
          <p:nvPr/>
        </p:nvSpPr>
        <p:spPr bwMode="auto">
          <a:xfrm>
            <a:off x="5434982" y="1254157"/>
            <a:ext cx="935162" cy="899347"/>
          </a:xfrm>
          <a:custGeom>
            <a:avLst/>
            <a:gdLst>
              <a:gd name="T0" fmla="*/ 2092 w 2093"/>
              <a:gd name="T1" fmla="*/ 1046 h 2093"/>
              <a:gd name="T2" fmla="*/ 1046 w 2093"/>
              <a:gd name="T3" fmla="*/ 2092 h 2093"/>
              <a:gd name="T4" fmla="*/ 0 w 2093"/>
              <a:gd name="T5" fmla="*/ 1046 h 2093"/>
              <a:gd name="T6" fmla="*/ 1046 w 2093"/>
              <a:gd name="T7" fmla="*/ 0 h 2093"/>
              <a:gd name="T8" fmla="*/ 2092 w 2093"/>
              <a:gd name="T9" fmla="*/ 1046 h 2093"/>
            </a:gdLst>
            <a:ahLst/>
            <a:cxnLst>
              <a:cxn ang="0">
                <a:pos x="T0" y="T1"/>
              </a:cxn>
              <a:cxn ang="0">
                <a:pos x="T2" y="T3"/>
              </a:cxn>
              <a:cxn ang="0">
                <a:pos x="T4" y="T5"/>
              </a:cxn>
              <a:cxn ang="0">
                <a:pos x="T6" y="T7"/>
              </a:cxn>
              <a:cxn ang="0">
                <a:pos x="T8" y="T9"/>
              </a:cxn>
            </a:cxnLst>
            <a:rect l="0" t="0" r="r" b="b"/>
            <a:pathLst>
              <a:path w="2093" h="2093">
                <a:moveTo>
                  <a:pt x="2092" y="1046"/>
                </a:moveTo>
                <a:cubicBezTo>
                  <a:pt x="2092" y="1624"/>
                  <a:pt x="1624" y="2092"/>
                  <a:pt x="1046" y="2092"/>
                </a:cubicBezTo>
                <a:cubicBezTo>
                  <a:pt x="469" y="2092"/>
                  <a:pt x="0" y="1624"/>
                  <a:pt x="0" y="1046"/>
                </a:cubicBezTo>
                <a:cubicBezTo>
                  <a:pt x="0" y="468"/>
                  <a:pt x="469" y="0"/>
                  <a:pt x="1046" y="0"/>
                </a:cubicBezTo>
                <a:cubicBezTo>
                  <a:pt x="1624" y="0"/>
                  <a:pt x="2092" y="468"/>
                  <a:pt x="2092" y="1046"/>
                </a:cubicBezTo>
              </a:path>
            </a:pathLst>
          </a:custGeom>
          <a:solidFill>
            <a:schemeClr val="accent3">
              <a:lumMod val="40000"/>
              <a:lumOff val="60000"/>
            </a:schemeClr>
          </a:solidFill>
          <a:ln>
            <a:noFill/>
          </a:ln>
          <a:effectLst/>
        </p:spPr>
        <p:txBody>
          <a:bodyPr wrap="none" anchor="ctr"/>
          <a:lstStyle/>
          <a:p>
            <a:pPr defTabSz="914217"/>
            <a:endParaRPr lang="en-US">
              <a:solidFill>
                <a:srgbClr val="AAAAAA"/>
              </a:solidFill>
              <a:latin typeface="Calibri" panose="020F0502020204030204"/>
            </a:endParaRPr>
          </a:p>
        </p:txBody>
      </p:sp>
      <p:sp>
        <p:nvSpPr>
          <p:cNvPr id="29" name="Freeform 26">
            <a:extLst>
              <a:ext uri="{FF2B5EF4-FFF2-40B4-BE49-F238E27FC236}">
                <a16:creationId xmlns:a16="http://schemas.microsoft.com/office/drawing/2014/main" id="{927E9142-9C47-4061-A77E-C3B29057A736}"/>
              </a:ext>
            </a:extLst>
          </p:cNvPr>
          <p:cNvSpPr>
            <a:spLocks noChangeArrowheads="1"/>
          </p:cNvSpPr>
          <p:nvPr/>
        </p:nvSpPr>
        <p:spPr bwMode="auto">
          <a:xfrm>
            <a:off x="6865836" y="2678122"/>
            <a:ext cx="450988" cy="450988"/>
          </a:xfrm>
          <a:custGeom>
            <a:avLst/>
            <a:gdLst>
              <a:gd name="T0" fmla="*/ 1513 w 1514"/>
              <a:gd name="T1" fmla="*/ 756 h 1514"/>
              <a:gd name="T2" fmla="*/ 757 w 1514"/>
              <a:gd name="T3" fmla="*/ 1513 h 1514"/>
              <a:gd name="T4" fmla="*/ 0 w 1514"/>
              <a:gd name="T5" fmla="*/ 756 h 1514"/>
              <a:gd name="T6" fmla="*/ 757 w 1514"/>
              <a:gd name="T7" fmla="*/ 0 h 1514"/>
              <a:gd name="T8" fmla="*/ 1513 w 1514"/>
              <a:gd name="T9" fmla="*/ 756 h 1514"/>
            </a:gdLst>
            <a:ahLst/>
            <a:cxnLst>
              <a:cxn ang="0">
                <a:pos x="T0" y="T1"/>
              </a:cxn>
              <a:cxn ang="0">
                <a:pos x="T2" y="T3"/>
              </a:cxn>
              <a:cxn ang="0">
                <a:pos x="T4" y="T5"/>
              </a:cxn>
              <a:cxn ang="0">
                <a:pos x="T6" y="T7"/>
              </a:cxn>
              <a:cxn ang="0">
                <a:pos x="T8" y="T9"/>
              </a:cxn>
            </a:cxnLst>
            <a:rect l="0" t="0" r="r" b="b"/>
            <a:pathLst>
              <a:path w="1514" h="1514">
                <a:moveTo>
                  <a:pt x="1513" y="756"/>
                </a:moveTo>
                <a:cubicBezTo>
                  <a:pt x="1513" y="1174"/>
                  <a:pt x="1174" y="1513"/>
                  <a:pt x="757" y="1513"/>
                </a:cubicBezTo>
                <a:cubicBezTo>
                  <a:pt x="338" y="1513"/>
                  <a:pt x="0" y="1174"/>
                  <a:pt x="0" y="756"/>
                </a:cubicBezTo>
                <a:cubicBezTo>
                  <a:pt x="0" y="339"/>
                  <a:pt x="338" y="0"/>
                  <a:pt x="757" y="0"/>
                </a:cubicBezTo>
                <a:cubicBezTo>
                  <a:pt x="1174" y="0"/>
                  <a:pt x="1513" y="339"/>
                  <a:pt x="1513" y="756"/>
                </a:cubicBezTo>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217"/>
            <a:endParaRPr lang="en-US">
              <a:solidFill>
                <a:srgbClr val="AAAAAA"/>
              </a:solidFill>
              <a:latin typeface="Calibri" panose="020F0502020204030204"/>
            </a:endParaRPr>
          </a:p>
        </p:txBody>
      </p:sp>
      <p:sp>
        <p:nvSpPr>
          <p:cNvPr id="30" name="Freeform 27">
            <a:extLst>
              <a:ext uri="{FF2B5EF4-FFF2-40B4-BE49-F238E27FC236}">
                <a16:creationId xmlns:a16="http://schemas.microsoft.com/office/drawing/2014/main" id="{3F0215D0-1A5D-48F4-83B6-18F925B5634F}"/>
              </a:ext>
            </a:extLst>
          </p:cNvPr>
          <p:cNvSpPr>
            <a:spLocks noChangeArrowheads="1"/>
          </p:cNvSpPr>
          <p:nvPr/>
        </p:nvSpPr>
        <p:spPr bwMode="auto">
          <a:xfrm>
            <a:off x="6859262" y="2671548"/>
            <a:ext cx="464137" cy="464137"/>
          </a:xfrm>
          <a:custGeom>
            <a:avLst/>
            <a:gdLst>
              <a:gd name="T0" fmla="*/ 777 w 1555"/>
              <a:gd name="T1" fmla="*/ 41 h 1555"/>
              <a:gd name="T2" fmla="*/ 41 w 1555"/>
              <a:gd name="T3" fmla="*/ 777 h 1555"/>
              <a:gd name="T4" fmla="*/ 777 w 1555"/>
              <a:gd name="T5" fmla="*/ 1513 h 1555"/>
              <a:gd name="T6" fmla="*/ 1513 w 1555"/>
              <a:gd name="T7" fmla="*/ 777 h 1555"/>
              <a:gd name="T8" fmla="*/ 777 w 1555"/>
              <a:gd name="T9" fmla="*/ 41 h 1555"/>
              <a:gd name="T10" fmla="*/ 777 w 1555"/>
              <a:gd name="T11" fmla="*/ 1554 h 1555"/>
              <a:gd name="T12" fmla="*/ 0 w 1555"/>
              <a:gd name="T13" fmla="*/ 777 h 1555"/>
              <a:gd name="T14" fmla="*/ 777 w 1555"/>
              <a:gd name="T15" fmla="*/ 0 h 1555"/>
              <a:gd name="T16" fmla="*/ 1554 w 1555"/>
              <a:gd name="T17" fmla="*/ 777 h 1555"/>
              <a:gd name="T18" fmla="*/ 777 w 1555"/>
              <a:gd name="T19" fmla="*/ 1554 h 1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55" h="1555">
                <a:moveTo>
                  <a:pt x="777" y="41"/>
                </a:moveTo>
                <a:cubicBezTo>
                  <a:pt x="371" y="41"/>
                  <a:pt x="41" y="371"/>
                  <a:pt x="41" y="777"/>
                </a:cubicBezTo>
                <a:cubicBezTo>
                  <a:pt x="41" y="1183"/>
                  <a:pt x="371" y="1513"/>
                  <a:pt x="777" y="1513"/>
                </a:cubicBezTo>
                <a:cubicBezTo>
                  <a:pt x="1182" y="1513"/>
                  <a:pt x="1513" y="1183"/>
                  <a:pt x="1513" y="777"/>
                </a:cubicBezTo>
                <a:cubicBezTo>
                  <a:pt x="1513" y="371"/>
                  <a:pt x="1182" y="41"/>
                  <a:pt x="777" y="41"/>
                </a:cubicBezTo>
                <a:close/>
                <a:moveTo>
                  <a:pt x="777" y="1554"/>
                </a:moveTo>
                <a:cubicBezTo>
                  <a:pt x="348" y="1554"/>
                  <a:pt x="0" y="1206"/>
                  <a:pt x="0" y="777"/>
                </a:cubicBezTo>
                <a:cubicBezTo>
                  <a:pt x="0" y="349"/>
                  <a:pt x="348" y="0"/>
                  <a:pt x="777" y="0"/>
                </a:cubicBezTo>
                <a:cubicBezTo>
                  <a:pt x="1205" y="0"/>
                  <a:pt x="1554" y="349"/>
                  <a:pt x="1554" y="777"/>
                </a:cubicBezTo>
                <a:cubicBezTo>
                  <a:pt x="1554" y="1206"/>
                  <a:pt x="1205" y="1554"/>
                  <a:pt x="777" y="1554"/>
                </a:cubicBezTo>
                <a:close/>
              </a:path>
            </a:pathLst>
          </a:custGeom>
          <a:solidFill>
            <a:srgbClr val="B5B5B5"/>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217"/>
            <a:endParaRPr lang="en-US">
              <a:solidFill>
                <a:srgbClr val="AAAAAA"/>
              </a:solidFill>
              <a:latin typeface="Calibri" panose="020F0502020204030204"/>
            </a:endParaRPr>
          </a:p>
        </p:txBody>
      </p:sp>
      <p:sp>
        <p:nvSpPr>
          <p:cNvPr id="31" name="Freeform 28">
            <a:extLst>
              <a:ext uri="{FF2B5EF4-FFF2-40B4-BE49-F238E27FC236}">
                <a16:creationId xmlns:a16="http://schemas.microsoft.com/office/drawing/2014/main" id="{8691705C-1C41-4221-AE64-08FB84D2C798}"/>
              </a:ext>
            </a:extLst>
          </p:cNvPr>
          <p:cNvSpPr>
            <a:spLocks noChangeArrowheads="1"/>
          </p:cNvSpPr>
          <p:nvPr/>
        </p:nvSpPr>
        <p:spPr bwMode="auto">
          <a:xfrm>
            <a:off x="6903966" y="2716252"/>
            <a:ext cx="374729" cy="374729"/>
          </a:xfrm>
          <a:custGeom>
            <a:avLst/>
            <a:gdLst>
              <a:gd name="T0" fmla="*/ 1255 w 1256"/>
              <a:gd name="T1" fmla="*/ 627 h 1256"/>
              <a:gd name="T2" fmla="*/ 628 w 1256"/>
              <a:gd name="T3" fmla="*/ 1255 h 1256"/>
              <a:gd name="T4" fmla="*/ 0 w 1256"/>
              <a:gd name="T5" fmla="*/ 627 h 1256"/>
              <a:gd name="T6" fmla="*/ 628 w 1256"/>
              <a:gd name="T7" fmla="*/ 0 h 1256"/>
              <a:gd name="T8" fmla="*/ 1255 w 1256"/>
              <a:gd name="T9" fmla="*/ 627 h 1256"/>
            </a:gdLst>
            <a:ahLst/>
            <a:cxnLst>
              <a:cxn ang="0">
                <a:pos x="T0" y="T1"/>
              </a:cxn>
              <a:cxn ang="0">
                <a:pos x="T2" y="T3"/>
              </a:cxn>
              <a:cxn ang="0">
                <a:pos x="T4" y="T5"/>
              </a:cxn>
              <a:cxn ang="0">
                <a:pos x="T6" y="T7"/>
              </a:cxn>
              <a:cxn ang="0">
                <a:pos x="T8" y="T9"/>
              </a:cxn>
            </a:cxnLst>
            <a:rect l="0" t="0" r="r" b="b"/>
            <a:pathLst>
              <a:path w="1256" h="1256">
                <a:moveTo>
                  <a:pt x="1255" y="627"/>
                </a:moveTo>
                <a:cubicBezTo>
                  <a:pt x="1255" y="974"/>
                  <a:pt x="974" y="1255"/>
                  <a:pt x="628" y="1255"/>
                </a:cubicBezTo>
                <a:cubicBezTo>
                  <a:pt x="281" y="1255"/>
                  <a:pt x="0" y="974"/>
                  <a:pt x="0" y="627"/>
                </a:cubicBezTo>
                <a:cubicBezTo>
                  <a:pt x="0" y="281"/>
                  <a:pt x="281" y="0"/>
                  <a:pt x="628" y="0"/>
                </a:cubicBezTo>
                <a:cubicBezTo>
                  <a:pt x="974" y="0"/>
                  <a:pt x="1255" y="281"/>
                  <a:pt x="1255" y="627"/>
                </a:cubicBezTo>
              </a:path>
            </a:pathLst>
          </a:custGeom>
          <a:solidFill>
            <a:schemeClr val="accent5">
              <a:lumMod val="40000"/>
              <a:lumOff val="60000"/>
            </a:schemeClr>
          </a:solidFill>
          <a:ln>
            <a:noFill/>
          </a:ln>
          <a:effectLst/>
        </p:spPr>
        <p:txBody>
          <a:bodyPr wrap="none" anchor="ctr"/>
          <a:lstStyle/>
          <a:p>
            <a:pPr defTabSz="914217"/>
            <a:endParaRPr lang="en-US">
              <a:solidFill>
                <a:srgbClr val="AAAAAA"/>
              </a:solidFill>
              <a:latin typeface="Calibri" panose="020F0502020204030204"/>
            </a:endParaRPr>
          </a:p>
        </p:txBody>
      </p:sp>
      <p:sp>
        <p:nvSpPr>
          <p:cNvPr id="32" name="Freeform 29">
            <a:extLst>
              <a:ext uri="{FF2B5EF4-FFF2-40B4-BE49-F238E27FC236}">
                <a16:creationId xmlns:a16="http://schemas.microsoft.com/office/drawing/2014/main" id="{9E2EE0C3-13CF-440F-A61D-FC52C60ECD3C}"/>
              </a:ext>
            </a:extLst>
          </p:cNvPr>
          <p:cNvSpPr>
            <a:spLocks noChangeArrowheads="1"/>
          </p:cNvSpPr>
          <p:nvPr/>
        </p:nvSpPr>
        <p:spPr bwMode="auto">
          <a:xfrm>
            <a:off x="4424187" y="1248897"/>
            <a:ext cx="441785" cy="441785"/>
          </a:xfrm>
          <a:custGeom>
            <a:avLst/>
            <a:gdLst>
              <a:gd name="T0" fmla="*/ 1480 w 1481"/>
              <a:gd name="T1" fmla="*/ 740 h 1481"/>
              <a:gd name="T2" fmla="*/ 740 w 1481"/>
              <a:gd name="T3" fmla="*/ 1480 h 1481"/>
              <a:gd name="T4" fmla="*/ 0 w 1481"/>
              <a:gd name="T5" fmla="*/ 740 h 1481"/>
              <a:gd name="T6" fmla="*/ 740 w 1481"/>
              <a:gd name="T7" fmla="*/ 0 h 1481"/>
              <a:gd name="T8" fmla="*/ 1480 w 1481"/>
              <a:gd name="T9" fmla="*/ 740 h 1481"/>
            </a:gdLst>
            <a:ahLst/>
            <a:cxnLst>
              <a:cxn ang="0">
                <a:pos x="T0" y="T1"/>
              </a:cxn>
              <a:cxn ang="0">
                <a:pos x="T2" y="T3"/>
              </a:cxn>
              <a:cxn ang="0">
                <a:pos x="T4" y="T5"/>
              </a:cxn>
              <a:cxn ang="0">
                <a:pos x="T6" y="T7"/>
              </a:cxn>
              <a:cxn ang="0">
                <a:pos x="T8" y="T9"/>
              </a:cxn>
            </a:cxnLst>
            <a:rect l="0" t="0" r="r" b="b"/>
            <a:pathLst>
              <a:path w="1481" h="1481">
                <a:moveTo>
                  <a:pt x="1480" y="740"/>
                </a:moveTo>
                <a:cubicBezTo>
                  <a:pt x="1480" y="1149"/>
                  <a:pt x="1148" y="1480"/>
                  <a:pt x="740" y="1480"/>
                </a:cubicBezTo>
                <a:cubicBezTo>
                  <a:pt x="331" y="1480"/>
                  <a:pt x="0" y="1149"/>
                  <a:pt x="0" y="740"/>
                </a:cubicBezTo>
                <a:cubicBezTo>
                  <a:pt x="0" y="332"/>
                  <a:pt x="331" y="0"/>
                  <a:pt x="740" y="0"/>
                </a:cubicBezTo>
                <a:cubicBezTo>
                  <a:pt x="1148" y="0"/>
                  <a:pt x="1480" y="332"/>
                  <a:pt x="1480" y="740"/>
                </a:cubicBezTo>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217"/>
            <a:endParaRPr lang="en-US">
              <a:solidFill>
                <a:srgbClr val="AAAAAA"/>
              </a:solidFill>
              <a:latin typeface="Calibri" panose="020F0502020204030204"/>
            </a:endParaRPr>
          </a:p>
        </p:txBody>
      </p:sp>
      <p:sp>
        <p:nvSpPr>
          <p:cNvPr id="33" name="Freeform 30">
            <a:extLst>
              <a:ext uri="{FF2B5EF4-FFF2-40B4-BE49-F238E27FC236}">
                <a16:creationId xmlns:a16="http://schemas.microsoft.com/office/drawing/2014/main" id="{E5D8E9C5-E856-4886-8C0B-7D99865CCA5E}"/>
              </a:ext>
            </a:extLst>
          </p:cNvPr>
          <p:cNvSpPr>
            <a:spLocks noChangeArrowheads="1"/>
          </p:cNvSpPr>
          <p:nvPr/>
        </p:nvSpPr>
        <p:spPr bwMode="auto">
          <a:xfrm>
            <a:off x="4417614" y="1243637"/>
            <a:ext cx="453618" cy="453619"/>
          </a:xfrm>
          <a:custGeom>
            <a:avLst/>
            <a:gdLst>
              <a:gd name="T0" fmla="*/ 761 w 1523"/>
              <a:gd name="T1" fmla="*/ 41 h 1522"/>
              <a:gd name="T2" fmla="*/ 41 w 1523"/>
              <a:gd name="T3" fmla="*/ 760 h 1522"/>
              <a:gd name="T4" fmla="*/ 761 w 1523"/>
              <a:gd name="T5" fmla="*/ 1480 h 1522"/>
              <a:gd name="T6" fmla="*/ 1481 w 1523"/>
              <a:gd name="T7" fmla="*/ 760 h 1522"/>
              <a:gd name="T8" fmla="*/ 761 w 1523"/>
              <a:gd name="T9" fmla="*/ 41 h 1522"/>
              <a:gd name="T10" fmla="*/ 761 w 1523"/>
              <a:gd name="T11" fmla="*/ 1521 h 1522"/>
              <a:gd name="T12" fmla="*/ 0 w 1523"/>
              <a:gd name="T13" fmla="*/ 760 h 1522"/>
              <a:gd name="T14" fmla="*/ 761 w 1523"/>
              <a:gd name="T15" fmla="*/ 0 h 1522"/>
              <a:gd name="T16" fmla="*/ 1522 w 1523"/>
              <a:gd name="T17" fmla="*/ 760 h 1522"/>
              <a:gd name="T18" fmla="*/ 761 w 1523"/>
              <a:gd name="T19" fmla="*/ 1521 h 1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23" h="1522">
                <a:moveTo>
                  <a:pt x="761" y="41"/>
                </a:moveTo>
                <a:cubicBezTo>
                  <a:pt x="364" y="41"/>
                  <a:pt x="41" y="364"/>
                  <a:pt x="41" y="760"/>
                </a:cubicBezTo>
                <a:cubicBezTo>
                  <a:pt x="41" y="1158"/>
                  <a:pt x="364" y="1480"/>
                  <a:pt x="761" y="1480"/>
                </a:cubicBezTo>
                <a:cubicBezTo>
                  <a:pt x="1158" y="1480"/>
                  <a:pt x="1481" y="1158"/>
                  <a:pt x="1481" y="760"/>
                </a:cubicBezTo>
                <a:cubicBezTo>
                  <a:pt x="1481" y="364"/>
                  <a:pt x="1158" y="41"/>
                  <a:pt x="761" y="41"/>
                </a:cubicBezTo>
                <a:close/>
                <a:moveTo>
                  <a:pt x="761" y="1521"/>
                </a:moveTo>
                <a:cubicBezTo>
                  <a:pt x="341" y="1521"/>
                  <a:pt x="0" y="1180"/>
                  <a:pt x="0" y="760"/>
                </a:cubicBezTo>
                <a:cubicBezTo>
                  <a:pt x="0" y="341"/>
                  <a:pt x="341" y="0"/>
                  <a:pt x="761" y="0"/>
                </a:cubicBezTo>
                <a:cubicBezTo>
                  <a:pt x="1181" y="0"/>
                  <a:pt x="1522" y="341"/>
                  <a:pt x="1522" y="760"/>
                </a:cubicBezTo>
                <a:cubicBezTo>
                  <a:pt x="1522" y="1180"/>
                  <a:pt x="1181" y="1521"/>
                  <a:pt x="761" y="1521"/>
                </a:cubicBezTo>
                <a:close/>
              </a:path>
            </a:pathLst>
          </a:custGeom>
          <a:solidFill>
            <a:srgbClr val="B5B5B5"/>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217"/>
            <a:endParaRPr lang="en-US">
              <a:solidFill>
                <a:srgbClr val="AAAAAA"/>
              </a:solidFill>
              <a:latin typeface="Calibri" panose="020F0502020204030204"/>
            </a:endParaRPr>
          </a:p>
        </p:txBody>
      </p:sp>
      <p:sp>
        <p:nvSpPr>
          <p:cNvPr id="34" name="Freeform 31">
            <a:extLst>
              <a:ext uri="{FF2B5EF4-FFF2-40B4-BE49-F238E27FC236}">
                <a16:creationId xmlns:a16="http://schemas.microsoft.com/office/drawing/2014/main" id="{514E4E03-E866-4788-8A00-A89683673421}"/>
              </a:ext>
            </a:extLst>
          </p:cNvPr>
          <p:cNvSpPr>
            <a:spLocks noChangeArrowheads="1"/>
          </p:cNvSpPr>
          <p:nvPr/>
        </p:nvSpPr>
        <p:spPr bwMode="auto">
          <a:xfrm>
            <a:off x="4458373" y="1283082"/>
            <a:ext cx="374729" cy="374729"/>
          </a:xfrm>
          <a:custGeom>
            <a:avLst/>
            <a:gdLst>
              <a:gd name="T0" fmla="*/ 1254 w 1255"/>
              <a:gd name="T1" fmla="*/ 627 h 1256"/>
              <a:gd name="T2" fmla="*/ 627 w 1255"/>
              <a:gd name="T3" fmla="*/ 1255 h 1256"/>
              <a:gd name="T4" fmla="*/ 0 w 1255"/>
              <a:gd name="T5" fmla="*/ 627 h 1256"/>
              <a:gd name="T6" fmla="*/ 627 w 1255"/>
              <a:gd name="T7" fmla="*/ 0 h 1256"/>
              <a:gd name="T8" fmla="*/ 1254 w 1255"/>
              <a:gd name="T9" fmla="*/ 627 h 1256"/>
            </a:gdLst>
            <a:ahLst/>
            <a:cxnLst>
              <a:cxn ang="0">
                <a:pos x="T0" y="T1"/>
              </a:cxn>
              <a:cxn ang="0">
                <a:pos x="T2" y="T3"/>
              </a:cxn>
              <a:cxn ang="0">
                <a:pos x="T4" y="T5"/>
              </a:cxn>
              <a:cxn ang="0">
                <a:pos x="T6" y="T7"/>
              </a:cxn>
              <a:cxn ang="0">
                <a:pos x="T8" y="T9"/>
              </a:cxn>
            </a:cxnLst>
            <a:rect l="0" t="0" r="r" b="b"/>
            <a:pathLst>
              <a:path w="1255" h="1256">
                <a:moveTo>
                  <a:pt x="1254" y="627"/>
                </a:moveTo>
                <a:cubicBezTo>
                  <a:pt x="1254" y="974"/>
                  <a:pt x="973" y="1255"/>
                  <a:pt x="627" y="1255"/>
                </a:cubicBezTo>
                <a:cubicBezTo>
                  <a:pt x="281" y="1255"/>
                  <a:pt x="0" y="974"/>
                  <a:pt x="0" y="627"/>
                </a:cubicBezTo>
                <a:cubicBezTo>
                  <a:pt x="0" y="281"/>
                  <a:pt x="281" y="0"/>
                  <a:pt x="627" y="0"/>
                </a:cubicBezTo>
                <a:cubicBezTo>
                  <a:pt x="973" y="0"/>
                  <a:pt x="1254" y="281"/>
                  <a:pt x="1254" y="627"/>
                </a:cubicBezTo>
              </a:path>
            </a:pathLst>
          </a:custGeom>
          <a:solidFill>
            <a:schemeClr val="accent2"/>
          </a:solidFill>
          <a:ln>
            <a:noFill/>
          </a:ln>
          <a:effectLst/>
        </p:spPr>
        <p:txBody>
          <a:bodyPr wrap="none" anchor="ctr"/>
          <a:lstStyle/>
          <a:p>
            <a:pPr defTabSz="914217"/>
            <a:endParaRPr lang="en-US">
              <a:solidFill>
                <a:srgbClr val="AAAAAA"/>
              </a:solidFill>
              <a:latin typeface="Calibri" panose="020F0502020204030204"/>
            </a:endParaRPr>
          </a:p>
        </p:txBody>
      </p:sp>
      <p:sp>
        <p:nvSpPr>
          <p:cNvPr id="35" name="Freeform 32">
            <a:extLst>
              <a:ext uri="{FF2B5EF4-FFF2-40B4-BE49-F238E27FC236}">
                <a16:creationId xmlns:a16="http://schemas.microsoft.com/office/drawing/2014/main" id="{626CEE1F-851E-420D-8E1E-85307A123F1C}"/>
              </a:ext>
            </a:extLst>
          </p:cNvPr>
          <p:cNvSpPr>
            <a:spLocks noChangeArrowheads="1"/>
          </p:cNvSpPr>
          <p:nvPr/>
        </p:nvSpPr>
        <p:spPr bwMode="auto">
          <a:xfrm>
            <a:off x="4028423" y="4735839"/>
            <a:ext cx="239300" cy="239300"/>
          </a:xfrm>
          <a:custGeom>
            <a:avLst/>
            <a:gdLst>
              <a:gd name="T0" fmla="*/ 803 w 804"/>
              <a:gd name="T1" fmla="*/ 402 h 804"/>
              <a:gd name="T2" fmla="*/ 402 w 804"/>
              <a:gd name="T3" fmla="*/ 803 h 804"/>
              <a:gd name="T4" fmla="*/ 0 w 804"/>
              <a:gd name="T5" fmla="*/ 402 h 804"/>
              <a:gd name="T6" fmla="*/ 402 w 804"/>
              <a:gd name="T7" fmla="*/ 0 h 804"/>
              <a:gd name="T8" fmla="*/ 803 w 804"/>
              <a:gd name="T9" fmla="*/ 402 h 804"/>
            </a:gdLst>
            <a:ahLst/>
            <a:cxnLst>
              <a:cxn ang="0">
                <a:pos x="T0" y="T1"/>
              </a:cxn>
              <a:cxn ang="0">
                <a:pos x="T2" y="T3"/>
              </a:cxn>
              <a:cxn ang="0">
                <a:pos x="T4" y="T5"/>
              </a:cxn>
              <a:cxn ang="0">
                <a:pos x="T6" y="T7"/>
              </a:cxn>
              <a:cxn ang="0">
                <a:pos x="T8" y="T9"/>
              </a:cxn>
            </a:cxnLst>
            <a:rect l="0" t="0" r="r" b="b"/>
            <a:pathLst>
              <a:path w="804" h="804">
                <a:moveTo>
                  <a:pt x="803" y="402"/>
                </a:moveTo>
                <a:cubicBezTo>
                  <a:pt x="803" y="623"/>
                  <a:pt x="623" y="803"/>
                  <a:pt x="402" y="803"/>
                </a:cubicBezTo>
                <a:cubicBezTo>
                  <a:pt x="180" y="803"/>
                  <a:pt x="0" y="623"/>
                  <a:pt x="0" y="402"/>
                </a:cubicBezTo>
                <a:cubicBezTo>
                  <a:pt x="0" y="180"/>
                  <a:pt x="180" y="0"/>
                  <a:pt x="402" y="0"/>
                </a:cubicBezTo>
                <a:cubicBezTo>
                  <a:pt x="623" y="0"/>
                  <a:pt x="803" y="180"/>
                  <a:pt x="803" y="402"/>
                </a:cubicBezTo>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217"/>
            <a:endParaRPr lang="en-US">
              <a:solidFill>
                <a:srgbClr val="AAAAAA"/>
              </a:solidFill>
              <a:latin typeface="Calibri" panose="020F0502020204030204"/>
            </a:endParaRPr>
          </a:p>
        </p:txBody>
      </p:sp>
      <p:sp>
        <p:nvSpPr>
          <p:cNvPr id="36" name="Freeform 33">
            <a:extLst>
              <a:ext uri="{FF2B5EF4-FFF2-40B4-BE49-F238E27FC236}">
                <a16:creationId xmlns:a16="http://schemas.microsoft.com/office/drawing/2014/main" id="{FADAFDF5-518D-415E-B6BE-D391648C95C2}"/>
              </a:ext>
            </a:extLst>
          </p:cNvPr>
          <p:cNvSpPr>
            <a:spLocks noChangeArrowheads="1"/>
          </p:cNvSpPr>
          <p:nvPr/>
        </p:nvSpPr>
        <p:spPr bwMode="auto">
          <a:xfrm>
            <a:off x="4021848" y="4729265"/>
            <a:ext cx="252449" cy="252449"/>
          </a:xfrm>
          <a:custGeom>
            <a:avLst/>
            <a:gdLst>
              <a:gd name="T0" fmla="*/ 422 w 845"/>
              <a:gd name="T1" fmla="*/ 41 h 845"/>
              <a:gd name="T2" fmla="*/ 41 w 845"/>
              <a:gd name="T3" fmla="*/ 423 h 845"/>
              <a:gd name="T4" fmla="*/ 422 w 845"/>
              <a:gd name="T5" fmla="*/ 803 h 845"/>
              <a:gd name="T6" fmla="*/ 803 w 845"/>
              <a:gd name="T7" fmla="*/ 423 h 845"/>
              <a:gd name="T8" fmla="*/ 422 w 845"/>
              <a:gd name="T9" fmla="*/ 41 h 845"/>
              <a:gd name="T10" fmla="*/ 422 w 845"/>
              <a:gd name="T11" fmla="*/ 844 h 845"/>
              <a:gd name="T12" fmla="*/ 0 w 845"/>
              <a:gd name="T13" fmla="*/ 423 h 845"/>
              <a:gd name="T14" fmla="*/ 422 w 845"/>
              <a:gd name="T15" fmla="*/ 0 h 845"/>
              <a:gd name="T16" fmla="*/ 844 w 845"/>
              <a:gd name="T17" fmla="*/ 423 h 845"/>
              <a:gd name="T18" fmla="*/ 422 w 845"/>
              <a:gd name="T19" fmla="*/ 844 h 8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45" h="845">
                <a:moveTo>
                  <a:pt x="422" y="41"/>
                </a:moveTo>
                <a:cubicBezTo>
                  <a:pt x="212" y="41"/>
                  <a:pt x="41" y="212"/>
                  <a:pt x="41" y="423"/>
                </a:cubicBezTo>
                <a:cubicBezTo>
                  <a:pt x="41" y="632"/>
                  <a:pt x="212" y="803"/>
                  <a:pt x="422" y="803"/>
                </a:cubicBezTo>
                <a:cubicBezTo>
                  <a:pt x="632" y="803"/>
                  <a:pt x="803" y="632"/>
                  <a:pt x="803" y="423"/>
                </a:cubicBezTo>
                <a:cubicBezTo>
                  <a:pt x="803" y="212"/>
                  <a:pt x="632" y="41"/>
                  <a:pt x="422" y="41"/>
                </a:cubicBezTo>
                <a:close/>
                <a:moveTo>
                  <a:pt x="422" y="844"/>
                </a:moveTo>
                <a:cubicBezTo>
                  <a:pt x="189" y="844"/>
                  <a:pt x="0" y="655"/>
                  <a:pt x="0" y="423"/>
                </a:cubicBezTo>
                <a:cubicBezTo>
                  <a:pt x="0" y="190"/>
                  <a:pt x="189" y="0"/>
                  <a:pt x="422" y="0"/>
                </a:cubicBezTo>
                <a:cubicBezTo>
                  <a:pt x="654" y="0"/>
                  <a:pt x="844" y="190"/>
                  <a:pt x="844" y="423"/>
                </a:cubicBezTo>
                <a:cubicBezTo>
                  <a:pt x="844" y="655"/>
                  <a:pt x="654" y="844"/>
                  <a:pt x="422" y="844"/>
                </a:cubicBezTo>
                <a:close/>
              </a:path>
            </a:pathLst>
          </a:custGeom>
          <a:solidFill>
            <a:srgbClr val="B5B5B5"/>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217"/>
            <a:endParaRPr lang="en-US">
              <a:solidFill>
                <a:srgbClr val="AAAAAA"/>
              </a:solidFill>
              <a:latin typeface="Calibri" panose="020F0502020204030204"/>
            </a:endParaRPr>
          </a:p>
        </p:txBody>
      </p:sp>
      <p:sp>
        <p:nvSpPr>
          <p:cNvPr id="37" name="Freeform 34">
            <a:extLst>
              <a:ext uri="{FF2B5EF4-FFF2-40B4-BE49-F238E27FC236}">
                <a16:creationId xmlns:a16="http://schemas.microsoft.com/office/drawing/2014/main" id="{543FDAD8-156D-435C-967A-CDD558F16149}"/>
              </a:ext>
            </a:extLst>
          </p:cNvPr>
          <p:cNvSpPr>
            <a:spLocks noChangeArrowheads="1"/>
          </p:cNvSpPr>
          <p:nvPr/>
        </p:nvSpPr>
        <p:spPr bwMode="auto">
          <a:xfrm>
            <a:off x="4062608" y="4770024"/>
            <a:ext cx="170929" cy="170929"/>
          </a:xfrm>
          <a:custGeom>
            <a:avLst/>
            <a:gdLst>
              <a:gd name="T0" fmla="*/ 573 w 574"/>
              <a:gd name="T1" fmla="*/ 287 h 574"/>
              <a:gd name="T2" fmla="*/ 287 w 574"/>
              <a:gd name="T3" fmla="*/ 573 h 574"/>
              <a:gd name="T4" fmla="*/ 0 w 574"/>
              <a:gd name="T5" fmla="*/ 287 h 574"/>
              <a:gd name="T6" fmla="*/ 287 w 574"/>
              <a:gd name="T7" fmla="*/ 0 h 574"/>
              <a:gd name="T8" fmla="*/ 573 w 574"/>
              <a:gd name="T9" fmla="*/ 287 h 574"/>
            </a:gdLst>
            <a:ahLst/>
            <a:cxnLst>
              <a:cxn ang="0">
                <a:pos x="T0" y="T1"/>
              </a:cxn>
              <a:cxn ang="0">
                <a:pos x="T2" y="T3"/>
              </a:cxn>
              <a:cxn ang="0">
                <a:pos x="T4" y="T5"/>
              </a:cxn>
              <a:cxn ang="0">
                <a:pos x="T6" y="T7"/>
              </a:cxn>
              <a:cxn ang="0">
                <a:pos x="T8" y="T9"/>
              </a:cxn>
            </a:cxnLst>
            <a:rect l="0" t="0" r="r" b="b"/>
            <a:pathLst>
              <a:path w="574" h="574">
                <a:moveTo>
                  <a:pt x="573" y="287"/>
                </a:moveTo>
                <a:cubicBezTo>
                  <a:pt x="573" y="445"/>
                  <a:pt x="445" y="573"/>
                  <a:pt x="287" y="573"/>
                </a:cubicBezTo>
                <a:cubicBezTo>
                  <a:pt x="128" y="573"/>
                  <a:pt x="0" y="445"/>
                  <a:pt x="0" y="287"/>
                </a:cubicBezTo>
                <a:cubicBezTo>
                  <a:pt x="0" y="128"/>
                  <a:pt x="128" y="0"/>
                  <a:pt x="287" y="0"/>
                </a:cubicBezTo>
                <a:cubicBezTo>
                  <a:pt x="445" y="0"/>
                  <a:pt x="573" y="128"/>
                  <a:pt x="573" y="287"/>
                </a:cubicBezTo>
              </a:path>
            </a:pathLst>
          </a:custGeom>
          <a:solidFill>
            <a:schemeClr val="accent2">
              <a:lumMod val="40000"/>
              <a:lumOff val="60000"/>
            </a:schemeClr>
          </a:solidFill>
          <a:ln>
            <a:noFill/>
          </a:ln>
          <a:effectLst/>
        </p:spPr>
        <p:txBody>
          <a:bodyPr wrap="none" anchor="ctr"/>
          <a:lstStyle/>
          <a:p>
            <a:pPr defTabSz="914217"/>
            <a:endParaRPr lang="en-US">
              <a:solidFill>
                <a:srgbClr val="AAAAAA"/>
              </a:solidFill>
              <a:latin typeface="Calibri" panose="020F0502020204030204"/>
            </a:endParaRPr>
          </a:p>
        </p:txBody>
      </p:sp>
      <p:sp>
        <p:nvSpPr>
          <p:cNvPr id="38" name="Freeform 35">
            <a:extLst>
              <a:ext uri="{FF2B5EF4-FFF2-40B4-BE49-F238E27FC236}">
                <a16:creationId xmlns:a16="http://schemas.microsoft.com/office/drawing/2014/main" id="{93E41275-023D-43A0-B640-95EEAB8E0F04}"/>
              </a:ext>
            </a:extLst>
          </p:cNvPr>
          <p:cNvSpPr>
            <a:spLocks noChangeArrowheads="1"/>
          </p:cNvSpPr>
          <p:nvPr/>
        </p:nvSpPr>
        <p:spPr bwMode="auto">
          <a:xfrm>
            <a:off x="7120914" y="5139493"/>
            <a:ext cx="331339" cy="331339"/>
          </a:xfrm>
          <a:custGeom>
            <a:avLst/>
            <a:gdLst>
              <a:gd name="T0" fmla="*/ 1111 w 1112"/>
              <a:gd name="T1" fmla="*/ 555 h 1111"/>
              <a:gd name="T2" fmla="*/ 556 w 1112"/>
              <a:gd name="T3" fmla="*/ 1110 h 1111"/>
              <a:gd name="T4" fmla="*/ 0 w 1112"/>
              <a:gd name="T5" fmla="*/ 555 h 1111"/>
              <a:gd name="T6" fmla="*/ 556 w 1112"/>
              <a:gd name="T7" fmla="*/ 0 h 1111"/>
              <a:gd name="T8" fmla="*/ 1111 w 1112"/>
              <a:gd name="T9" fmla="*/ 555 h 1111"/>
            </a:gdLst>
            <a:ahLst/>
            <a:cxnLst>
              <a:cxn ang="0">
                <a:pos x="T0" y="T1"/>
              </a:cxn>
              <a:cxn ang="0">
                <a:pos x="T2" y="T3"/>
              </a:cxn>
              <a:cxn ang="0">
                <a:pos x="T4" y="T5"/>
              </a:cxn>
              <a:cxn ang="0">
                <a:pos x="T6" y="T7"/>
              </a:cxn>
              <a:cxn ang="0">
                <a:pos x="T8" y="T9"/>
              </a:cxn>
            </a:cxnLst>
            <a:rect l="0" t="0" r="r" b="b"/>
            <a:pathLst>
              <a:path w="1112" h="1111">
                <a:moveTo>
                  <a:pt x="1111" y="555"/>
                </a:moveTo>
                <a:cubicBezTo>
                  <a:pt x="1111" y="861"/>
                  <a:pt x="862" y="1110"/>
                  <a:pt x="556" y="1110"/>
                </a:cubicBezTo>
                <a:cubicBezTo>
                  <a:pt x="249" y="1110"/>
                  <a:pt x="0" y="861"/>
                  <a:pt x="0" y="555"/>
                </a:cubicBezTo>
                <a:cubicBezTo>
                  <a:pt x="0" y="248"/>
                  <a:pt x="249" y="0"/>
                  <a:pt x="556" y="0"/>
                </a:cubicBezTo>
                <a:cubicBezTo>
                  <a:pt x="862" y="0"/>
                  <a:pt x="1111" y="248"/>
                  <a:pt x="1111" y="555"/>
                </a:cubicBezTo>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217"/>
            <a:endParaRPr lang="en-US">
              <a:solidFill>
                <a:srgbClr val="AAAAAA"/>
              </a:solidFill>
              <a:latin typeface="Calibri" panose="020F0502020204030204"/>
            </a:endParaRPr>
          </a:p>
        </p:txBody>
      </p:sp>
      <p:sp>
        <p:nvSpPr>
          <p:cNvPr id="39" name="Freeform 36">
            <a:extLst>
              <a:ext uri="{FF2B5EF4-FFF2-40B4-BE49-F238E27FC236}">
                <a16:creationId xmlns:a16="http://schemas.microsoft.com/office/drawing/2014/main" id="{A4920D51-EF72-4F07-9312-C7B7CCECF85E}"/>
              </a:ext>
            </a:extLst>
          </p:cNvPr>
          <p:cNvSpPr>
            <a:spLocks noChangeArrowheads="1"/>
          </p:cNvSpPr>
          <p:nvPr/>
        </p:nvSpPr>
        <p:spPr bwMode="auto">
          <a:xfrm>
            <a:off x="7115655" y="5132919"/>
            <a:ext cx="343172" cy="343173"/>
          </a:xfrm>
          <a:custGeom>
            <a:avLst/>
            <a:gdLst>
              <a:gd name="T0" fmla="*/ 576 w 1152"/>
              <a:gd name="T1" fmla="*/ 41 h 1153"/>
              <a:gd name="T2" fmla="*/ 41 w 1152"/>
              <a:gd name="T3" fmla="*/ 576 h 1153"/>
              <a:gd name="T4" fmla="*/ 576 w 1152"/>
              <a:gd name="T5" fmla="*/ 1111 h 1153"/>
              <a:gd name="T6" fmla="*/ 1110 w 1152"/>
              <a:gd name="T7" fmla="*/ 576 h 1153"/>
              <a:gd name="T8" fmla="*/ 576 w 1152"/>
              <a:gd name="T9" fmla="*/ 41 h 1153"/>
              <a:gd name="T10" fmla="*/ 576 w 1152"/>
              <a:gd name="T11" fmla="*/ 1152 h 1153"/>
              <a:gd name="T12" fmla="*/ 0 w 1152"/>
              <a:gd name="T13" fmla="*/ 576 h 1153"/>
              <a:gd name="T14" fmla="*/ 576 w 1152"/>
              <a:gd name="T15" fmla="*/ 0 h 1153"/>
              <a:gd name="T16" fmla="*/ 1151 w 1152"/>
              <a:gd name="T17" fmla="*/ 576 h 1153"/>
              <a:gd name="T18" fmla="*/ 576 w 1152"/>
              <a:gd name="T19" fmla="*/ 1152 h 1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52" h="1153">
                <a:moveTo>
                  <a:pt x="576" y="41"/>
                </a:moveTo>
                <a:cubicBezTo>
                  <a:pt x="281" y="41"/>
                  <a:pt x="41" y="281"/>
                  <a:pt x="41" y="576"/>
                </a:cubicBezTo>
                <a:cubicBezTo>
                  <a:pt x="41" y="871"/>
                  <a:pt x="281" y="1111"/>
                  <a:pt x="576" y="1111"/>
                </a:cubicBezTo>
                <a:cubicBezTo>
                  <a:pt x="871" y="1111"/>
                  <a:pt x="1110" y="871"/>
                  <a:pt x="1110" y="576"/>
                </a:cubicBezTo>
                <a:cubicBezTo>
                  <a:pt x="1110" y="281"/>
                  <a:pt x="871" y="41"/>
                  <a:pt x="576" y="41"/>
                </a:cubicBezTo>
                <a:close/>
                <a:moveTo>
                  <a:pt x="576" y="1152"/>
                </a:moveTo>
                <a:cubicBezTo>
                  <a:pt x="258" y="1152"/>
                  <a:pt x="0" y="893"/>
                  <a:pt x="0" y="576"/>
                </a:cubicBezTo>
                <a:cubicBezTo>
                  <a:pt x="0" y="259"/>
                  <a:pt x="258" y="0"/>
                  <a:pt x="576" y="0"/>
                </a:cubicBezTo>
                <a:cubicBezTo>
                  <a:pt x="893" y="0"/>
                  <a:pt x="1151" y="259"/>
                  <a:pt x="1151" y="576"/>
                </a:cubicBezTo>
                <a:cubicBezTo>
                  <a:pt x="1151" y="893"/>
                  <a:pt x="893" y="1152"/>
                  <a:pt x="576" y="1152"/>
                </a:cubicBezTo>
                <a:close/>
              </a:path>
            </a:pathLst>
          </a:custGeom>
          <a:solidFill>
            <a:srgbClr val="B5B5B5"/>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217"/>
            <a:endParaRPr lang="en-US">
              <a:solidFill>
                <a:srgbClr val="AAAAAA"/>
              </a:solidFill>
              <a:latin typeface="Calibri" panose="020F0502020204030204"/>
            </a:endParaRPr>
          </a:p>
        </p:txBody>
      </p:sp>
      <p:sp>
        <p:nvSpPr>
          <p:cNvPr id="40" name="Freeform 37">
            <a:extLst>
              <a:ext uri="{FF2B5EF4-FFF2-40B4-BE49-F238E27FC236}">
                <a16:creationId xmlns:a16="http://schemas.microsoft.com/office/drawing/2014/main" id="{DED89D1D-C2D0-46D5-A0F1-DABAA1B399AE}"/>
              </a:ext>
            </a:extLst>
          </p:cNvPr>
          <p:cNvSpPr>
            <a:spLocks noChangeArrowheads="1"/>
          </p:cNvSpPr>
          <p:nvPr/>
        </p:nvSpPr>
        <p:spPr bwMode="auto">
          <a:xfrm>
            <a:off x="7160359" y="5177623"/>
            <a:ext cx="253763" cy="253764"/>
          </a:xfrm>
          <a:custGeom>
            <a:avLst/>
            <a:gdLst>
              <a:gd name="T0" fmla="*/ 852 w 853"/>
              <a:gd name="T1" fmla="*/ 426 h 853"/>
              <a:gd name="T2" fmla="*/ 426 w 853"/>
              <a:gd name="T3" fmla="*/ 852 h 853"/>
              <a:gd name="T4" fmla="*/ 0 w 853"/>
              <a:gd name="T5" fmla="*/ 426 h 853"/>
              <a:gd name="T6" fmla="*/ 426 w 853"/>
              <a:gd name="T7" fmla="*/ 0 h 853"/>
              <a:gd name="T8" fmla="*/ 852 w 853"/>
              <a:gd name="T9" fmla="*/ 426 h 853"/>
            </a:gdLst>
            <a:ahLst/>
            <a:cxnLst>
              <a:cxn ang="0">
                <a:pos x="T0" y="T1"/>
              </a:cxn>
              <a:cxn ang="0">
                <a:pos x="T2" y="T3"/>
              </a:cxn>
              <a:cxn ang="0">
                <a:pos x="T4" y="T5"/>
              </a:cxn>
              <a:cxn ang="0">
                <a:pos x="T6" y="T7"/>
              </a:cxn>
              <a:cxn ang="0">
                <a:pos x="T8" y="T9"/>
              </a:cxn>
            </a:cxnLst>
            <a:rect l="0" t="0" r="r" b="b"/>
            <a:pathLst>
              <a:path w="853" h="853">
                <a:moveTo>
                  <a:pt x="852" y="426"/>
                </a:moveTo>
                <a:cubicBezTo>
                  <a:pt x="852" y="661"/>
                  <a:pt x="661" y="852"/>
                  <a:pt x="426" y="852"/>
                </a:cubicBezTo>
                <a:cubicBezTo>
                  <a:pt x="191" y="852"/>
                  <a:pt x="0" y="661"/>
                  <a:pt x="0" y="426"/>
                </a:cubicBezTo>
                <a:cubicBezTo>
                  <a:pt x="0" y="191"/>
                  <a:pt x="191" y="0"/>
                  <a:pt x="426" y="0"/>
                </a:cubicBezTo>
                <a:cubicBezTo>
                  <a:pt x="661" y="0"/>
                  <a:pt x="852" y="191"/>
                  <a:pt x="852" y="426"/>
                </a:cubicBezTo>
              </a:path>
            </a:pathLst>
          </a:custGeom>
          <a:solidFill>
            <a:schemeClr val="accent5">
              <a:lumMod val="40000"/>
              <a:lumOff val="60000"/>
            </a:schemeClr>
          </a:solidFill>
          <a:ln>
            <a:noFill/>
          </a:ln>
          <a:effectLst/>
        </p:spPr>
        <p:txBody>
          <a:bodyPr wrap="none" anchor="ctr"/>
          <a:lstStyle/>
          <a:p>
            <a:pPr defTabSz="914217"/>
            <a:endParaRPr lang="en-US">
              <a:solidFill>
                <a:srgbClr val="AAAAAA"/>
              </a:solidFill>
              <a:latin typeface="Calibri" panose="020F0502020204030204"/>
            </a:endParaRPr>
          </a:p>
        </p:txBody>
      </p:sp>
      <p:sp>
        <p:nvSpPr>
          <p:cNvPr id="41" name="Freeform 38">
            <a:extLst>
              <a:ext uri="{FF2B5EF4-FFF2-40B4-BE49-F238E27FC236}">
                <a16:creationId xmlns:a16="http://schemas.microsoft.com/office/drawing/2014/main" id="{A7DD0101-7A35-4C57-A660-E789B4722C85}"/>
              </a:ext>
            </a:extLst>
          </p:cNvPr>
          <p:cNvSpPr>
            <a:spLocks noChangeArrowheads="1"/>
          </p:cNvSpPr>
          <p:nvPr/>
        </p:nvSpPr>
        <p:spPr bwMode="auto">
          <a:xfrm>
            <a:off x="4982993" y="3832547"/>
            <a:ext cx="2068235" cy="2470575"/>
          </a:xfrm>
          <a:custGeom>
            <a:avLst/>
            <a:gdLst>
              <a:gd name="T0" fmla="*/ 3024 w 6937"/>
              <a:gd name="T1" fmla="*/ 8284 h 8285"/>
              <a:gd name="T2" fmla="*/ 6260 w 6937"/>
              <a:gd name="T3" fmla="*/ 8284 h 8285"/>
              <a:gd name="T4" fmla="*/ 6502 w 6937"/>
              <a:gd name="T5" fmla="*/ 4598 h 8285"/>
              <a:gd name="T6" fmla="*/ 6592 w 6937"/>
              <a:gd name="T7" fmla="*/ 4375 h 8285"/>
              <a:gd name="T8" fmla="*/ 6632 w 6937"/>
              <a:gd name="T9" fmla="*/ 4297 h 8285"/>
              <a:gd name="T10" fmla="*/ 6936 w 6937"/>
              <a:gd name="T11" fmla="*/ 2985 h 8285"/>
              <a:gd name="T12" fmla="*/ 3951 w 6937"/>
              <a:gd name="T13" fmla="*/ 0 h 8285"/>
              <a:gd name="T14" fmla="*/ 982 w 6937"/>
              <a:gd name="T15" fmla="*/ 2667 h 8285"/>
              <a:gd name="T16" fmla="*/ 997 w 6937"/>
              <a:gd name="T17" fmla="*/ 3340 h 8285"/>
              <a:gd name="T18" fmla="*/ 41 w 6937"/>
              <a:gd name="T19" fmla="*/ 4690 h 8285"/>
              <a:gd name="T20" fmla="*/ 95 w 6937"/>
              <a:gd name="T21" fmla="*/ 4941 h 8285"/>
              <a:gd name="T22" fmla="*/ 734 w 6937"/>
              <a:gd name="T23" fmla="*/ 5180 h 8285"/>
              <a:gd name="T24" fmla="*/ 667 w 6937"/>
              <a:gd name="T25" fmla="*/ 5608 h 8285"/>
              <a:gd name="T26" fmla="*/ 750 w 6937"/>
              <a:gd name="T27" fmla="*/ 5780 h 8285"/>
              <a:gd name="T28" fmla="*/ 1080 w 6937"/>
              <a:gd name="T29" fmla="*/ 5883 h 8285"/>
              <a:gd name="T30" fmla="*/ 845 w 6937"/>
              <a:gd name="T31" fmla="*/ 5986 h 8285"/>
              <a:gd name="T32" fmla="*/ 851 w 6937"/>
              <a:gd name="T33" fmla="*/ 6230 h 8285"/>
              <a:gd name="T34" fmla="*/ 1158 w 6937"/>
              <a:gd name="T35" fmla="*/ 6404 h 8285"/>
              <a:gd name="T36" fmla="*/ 1257 w 6937"/>
              <a:gd name="T37" fmla="*/ 7044 h 8285"/>
              <a:gd name="T38" fmla="*/ 1735 w 6937"/>
              <a:gd name="T39" fmla="*/ 7326 h 8285"/>
              <a:gd name="T40" fmla="*/ 2734 w 6937"/>
              <a:gd name="T41" fmla="*/ 7259 h 8285"/>
              <a:gd name="T42" fmla="*/ 3024 w 6937"/>
              <a:gd name="T43" fmla="*/ 8284 h 8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937" h="8285">
                <a:moveTo>
                  <a:pt x="3024" y="8284"/>
                </a:moveTo>
                <a:lnTo>
                  <a:pt x="6260" y="8284"/>
                </a:lnTo>
                <a:cubicBezTo>
                  <a:pt x="6203" y="8008"/>
                  <a:pt x="5963" y="6595"/>
                  <a:pt x="6502" y="4598"/>
                </a:cubicBezTo>
                <a:cubicBezTo>
                  <a:pt x="6528" y="4518"/>
                  <a:pt x="6557" y="4442"/>
                  <a:pt x="6592" y="4375"/>
                </a:cubicBezTo>
                <a:cubicBezTo>
                  <a:pt x="6608" y="4347"/>
                  <a:pt x="6622" y="4320"/>
                  <a:pt x="6632" y="4297"/>
                </a:cubicBezTo>
                <a:cubicBezTo>
                  <a:pt x="6826" y="3901"/>
                  <a:pt x="6936" y="3455"/>
                  <a:pt x="6936" y="2985"/>
                </a:cubicBezTo>
                <a:cubicBezTo>
                  <a:pt x="6936" y="1336"/>
                  <a:pt x="5599" y="0"/>
                  <a:pt x="3951" y="0"/>
                </a:cubicBezTo>
                <a:cubicBezTo>
                  <a:pt x="2302" y="0"/>
                  <a:pt x="982" y="1018"/>
                  <a:pt x="982" y="2667"/>
                </a:cubicBezTo>
                <a:cubicBezTo>
                  <a:pt x="982" y="2667"/>
                  <a:pt x="978" y="2944"/>
                  <a:pt x="997" y="3340"/>
                </a:cubicBezTo>
                <a:cubicBezTo>
                  <a:pt x="934" y="3611"/>
                  <a:pt x="82" y="4525"/>
                  <a:pt x="41" y="4690"/>
                </a:cubicBezTo>
                <a:cubicBezTo>
                  <a:pt x="0" y="4855"/>
                  <a:pt x="75" y="4910"/>
                  <a:pt x="95" y="4941"/>
                </a:cubicBezTo>
                <a:cubicBezTo>
                  <a:pt x="116" y="4972"/>
                  <a:pt x="683" y="5052"/>
                  <a:pt x="734" y="5180"/>
                </a:cubicBezTo>
                <a:cubicBezTo>
                  <a:pt x="785" y="5309"/>
                  <a:pt x="681" y="5567"/>
                  <a:pt x="667" y="5608"/>
                </a:cubicBezTo>
                <a:cubicBezTo>
                  <a:pt x="715" y="5698"/>
                  <a:pt x="750" y="5780"/>
                  <a:pt x="750" y="5780"/>
                </a:cubicBezTo>
                <a:lnTo>
                  <a:pt x="1080" y="5883"/>
                </a:lnTo>
                <a:cubicBezTo>
                  <a:pt x="1080" y="5883"/>
                  <a:pt x="873" y="5890"/>
                  <a:pt x="845" y="5986"/>
                </a:cubicBezTo>
                <a:cubicBezTo>
                  <a:pt x="818" y="6082"/>
                  <a:pt x="851" y="6230"/>
                  <a:pt x="851" y="6230"/>
                </a:cubicBezTo>
                <a:cubicBezTo>
                  <a:pt x="851" y="6230"/>
                  <a:pt x="1064" y="6286"/>
                  <a:pt x="1158" y="6404"/>
                </a:cubicBezTo>
                <a:cubicBezTo>
                  <a:pt x="1300" y="6582"/>
                  <a:pt x="1257" y="7044"/>
                  <a:pt x="1257" y="7044"/>
                </a:cubicBezTo>
                <a:cubicBezTo>
                  <a:pt x="1257" y="7044"/>
                  <a:pt x="1381" y="7257"/>
                  <a:pt x="1735" y="7326"/>
                </a:cubicBezTo>
                <a:cubicBezTo>
                  <a:pt x="1948" y="7291"/>
                  <a:pt x="2317" y="7278"/>
                  <a:pt x="2734" y="7259"/>
                </a:cubicBezTo>
                <a:cubicBezTo>
                  <a:pt x="2985" y="7433"/>
                  <a:pt x="3057" y="7884"/>
                  <a:pt x="3024" y="8284"/>
                </a:cubicBezTo>
              </a:path>
            </a:pathLst>
          </a:custGeom>
          <a:solidFill>
            <a:schemeClr val="bg1">
              <a:lumMod val="95000"/>
            </a:schemeClr>
          </a:solidFill>
          <a:ln>
            <a:noFill/>
          </a:ln>
          <a:effectLst/>
        </p:spPr>
        <p:txBody>
          <a:bodyPr wrap="none" anchor="ctr"/>
          <a:lstStyle/>
          <a:p>
            <a:pPr defTabSz="914217"/>
            <a:endParaRPr lang="en-US">
              <a:solidFill>
                <a:srgbClr val="AAAAAA"/>
              </a:solidFill>
              <a:latin typeface="Calibri" panose="020F0502020204030204"/>
            </a:endParaRPr>
          </a:p>
        </p:txBody>
      </p:sp>
      <p:sp>
        <p:nvSpPr>
          <p:cNvPr id="42" name="Freeform 39">
            <a:extLst>
              <a:ext uri="{FF2B5EF4-FFF2-40B4-BE49-F238E27FC236}">
                <a16:creationId xmlns:a16="http://schemas.microsoft.com/office/drawing/2014/main" id="{B77EEDE4-818A-44B0-9688-35A2F7A77B21}"/>
              </a:ext>
            </a:extLst>
          </p:cNvPr>
          <p:cNvSpPr>
            <a:spLocks noChangeArrowheads="1"/>
          </p:cNvSpPr>
          <p:nvPr/>
        </p:nvSpPr>
        <p:spPr bwMode="auto">
          <a:xfrm>
            <a:off x="5344572" y="3861474"/>
            <a:ext cx="1188611" cy="929588"/>
          </a:xfrm>
          <a:custGeom>
            <a:avLst/>
            <a:gdLst>
              <a:gd name="T0" fmla="*/ 1139 w 3985"/>
              <a:gd name="T1" fmla="*/ 3009 h 3119"/>
              <a:gd name="T2" fmla="*/ 344 w 3985"/>
              <a:gd name="T3" fmla="*/ 2488 h 3119"/>
              <a:gd name="T4" fmla="*/ 290 w 3985"/>
              <a:gd name="T5" fmla="*/ 1789 h 3119"/>
              <a:gd name="T6" fmla="*/ 686 w 3985"/>
              <a:gd name="T7" fmla="*/ 926 h 3119"/>
              <a:gd name="T8" fmla="*/ 2015 w 3985"/>
              <a:gd name="T9" fmla="*/ 310 h 3119"/>
              <a:gd name="T10" fmla="*/ 3984 w 3985"/>
              <a:gd name="T11" fmla="*/ 508 h 3119"/>
              <a:gd name="T12" fmla="*/ 3316 w 3985"/>
              <a:gd name="T13" fmla="*/ 1036 h 3119"/>
              <a:gd name="T14" fmla="*/ 3062 w 3985"/>
              <a:gd name="T15" fmla="*/ 1542 h 3119"/>
              <a:gd name="T16" fmla="*/ 2507 w 3985"/>
              <a:gd name="T17" fmla="*/ 2183 h 3119"/>
              <a:gd name="T18" fmla="*/ 1494 w 3985"/>
              <a:gd name="T19" fmla="*/ 2532 h 3119"/>
              <a:gd name="T20" fmla="*/ 1139 w 3985"/>
              <a:gd name="T21" fmla="*/ 3009 h 3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85" h="3119">
                <a:moveTo>
                  <a:pt x="1139" y="3009"/>
                </a:moveTo>
                <a:cubicBezTo>
                  <a:pt x="1139" y="3009"/>
                  <a:pt x="358" y="3118"/>
                  <a:pt x="344" y="2488"/>
                </a:cubicBezTo>
                <a:cubicBezTo>
                  <a:pt x="0" y="2307"/>
                  <a:pt x="152" y="1849"/>
                  <a:pt x="290" y="1789"/>
                </a:cubicBezTo>
                <a:cubicBezTo>
                  <a:pt x="166" y="1392"/>
                  <a:pt x="399" y="968"/>
                  <a:pt x="686" y="926"/>
                </a:cubicBezTo>
                <a:cubicBezTo>
                  <a:pt x="909" y="426"/>
                  <a:pt x="1535" y="200"/>
                  <a:pt x="2015" y="310"/>
                </a:cubicBezTo>
                <a:cubicBezTo>
                  <a:pt x="2588" y="0"/>
                  <a:pt x="3430" y="41"/>
                  <a:pt x="3984" y="508"/>
                </a:cubicBezTo>
                <a:cubicBezTo>
                  <a:pt x="3792" y="563"/>
                  <a:pt x="3432" y="741"/>
                  <a:pt x="3316" y="1036"/>
                </a:cubicBezTo>
                <a:cubicBezTo>
                  <a:pt x="3134" y="1039"/>
                  <a:pt x="2904" y="1214"/>
                  <a:pt x="3062" y="1542"/>
                </a:cubicBezTo>
                <a:cubicBezTo>
                  <a:pt x="3220" y="1871"/>
                  <a:pt x="3001" y="2142"/>
                  <a:pt x="2507" y="2183"/>
                </a:cubicBezTo>
                <a:cubicBezTo>
                  <a:pt x="2062" y="2224"/>
                  <a:pt x="1772" y="2283"/>
                  <a:pt x="1494" y="2532"/>
                </a:cubicBezTo>
                <a:cubicBezTo>
                  <a:pt x="1192" y="2805"/>
                  <a:pt x="1139" y="3009"/>
                  <a:pt x="1139" y="3009"/>
                </a:cubicBezTo>
              </a:path>
            </a:pathLst>
          </a:custGeom>
          <a:solidFill>
            <a:schemeClr val="accent1"/>
          </a:solidFill>
          <a:ln>
            <a:noFill/>
          </a:ln>
          <a:effectLst/>
        </p:spPr>
        <p:txBody>
          <a:bodyPr wrap="none" anchor="ctr"/>
          <a:lstStyle/>
          <a:p>
            <a:pPr defTabSz="914217"/>
            <a:endParaRPr lang="en-US">
              <a:solidFill>
                <a:srgbClr val="AAAAAA"/>
              </a:solidFill>
              <a:latin typeface="Calibri" panose="020F0502020204030204"/>
            </a:endParaRPr>
          </a:p>
        </p:txBody>
      </p:sp>
      <p:sp>
        <p:nvSpPr>
          <p:cNvPr id="43" name="Freeform 40">
            <a:extLst>
              <a:ext uri="{FF2B5EF4-FFF2-40B4-BE49-F238E27FC236}">
                <a16:creationId xmlns:a16="http://schemas.microsoft.com/office/drawing/2014/main" id="{6EEE5F51-EFD9-44C9-96D1-150E2E48617A}"/>
              </a:ext>
            </a:extLst>
          </p:cNvPr>
          <p:cNvSpPr>
            <a:spLocks noChangeArrowheads="1"/>
          </p:cNvSpPr>
          <p:nvPr/>
        </p:nvSpPr>
        <p:spPr bwMode="auto">
          <a:xfrm>
            <a:off x="5708782" y="4463668"/>
            <a:ext cx="1199130" cy="540397"/>
          </a:xfrm>
          <a:custGeom>
            <a:avLst/>
            <a:gdLst>
              <a:gd name="T0" fmla="*/ 0 w 4021"/>
              <a:gd name="T1" fmla="*/ 1161 h 1811"/>
              <a:gd name="T2" fmla="*/ 325 w 4021"/>
              <a:gd name="T3" fmla="*/ 621 h 1811"/>
              <a:gd name="T4" fmla="*/ 1216 w 4021"/>
              <a:gd name="T5" fmla="*/ 289 h 1811"/>
              <a:gd name="T6" fmla="*/ 1874 w 4021"/>
              <a:gd name="T7" fmla="*/ 129 h 1811"/>
              <a:gd name="T8" fmla="*/ 3147 w 4021"/>
              <a:gd name="T9" fmla="*/ 671 h 1811"/>
              <a:gd name="T10" fmla="*/ 3582 w 4021"/>
              <a:gd name="T11" fmla="*/ 973 h 1811"/>
              <a:gd name="T12" fmla="*/ 3907 w 4021"/>
              <a:gd name="T13" fmla="*/ 1692 h 1811"/>
              <a:gd name="T14" fmla="*/ 3034 w 4021"/>
              <a:gd name="T15" fmla="*/ 1599 h 1811"/>
              <a:gd name="T16" fmla="*/ 1332 w 4021"/>
              <a:gd name="T17" fmla="*/ 1608 h 1811"/>
              <a:gd name="T18" fmla="*/ 0 w 4021"/>
              <a:gd name="T19" fmla="*/ 1161 h 1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21" h="1811">
                <a:moveTo>
                  <a:pt x="0" y="1161"/>
                </a:moveTo>
                <a:cubicBezTo>
                  <a:pt x="0" y="1161"/>
                  <a:pt x="62" y="833"/>
                  <a:pt x="325" y="621"/>
                </a:cubicBezTo>
                <a:cubicBezTo>
                  <a:pt x="589" y="409"/>
                  <a:pt x="898" y="302"/>
                  <a:pt x="1216" y="289"/>
                </a:cubicBezTo>
                <a:cubicBezTo>
                  <a:pt x="1534" y="274"/>
                  <a:pt x="1720" y="188"/>
                  <a:pt x="1874" y="129"/>
                </a:cubicBezTo>
                <a:cubicBezTo>
                  <a:pt x="2028" y="71"/>
                  <a:pt x="2658" y="0"/>
                  <a:pt x="3147" y="671"/>
                </a:cubicBezTo>
                <a:cubicBezTo>
                  <a:pt x="3274" y="606"/>
                  <a:pt x="3564" y="675"/>
                  <a:pt x="3582" y="973"/>
                </a:cubicBezTo>
                <a:cubicBezTo>
                  <a:pt x="3766" y="1217"/>
                  <a:pt x="4020" y="1432"/>
                  <a:pt x="3907" y="1692"/>
                </a:cubicBezTo>
                <a:cubicBezTo>
                  <a:pt x="3873" y="1775"/>
                  <a:pt x="3324" y="1704"/>
                  <a:pt x="3034" y="1599"/>
                </a:cubicBezTo>
                <a:cubicBezTo>
                  <a:pt x="2701" y="1481"/>
                  <a:pt x="1968" y="1398"/>
                  <a:pt x="1332" y="1608"/>
                </a:cubicBezTo>
                <a:cubicBezTo>
                  <a:pt x="724" y="1810"/>
                  <a:pt x="39" y="1526"/>
                  <a:pt x="0" y="1161"/>
                </a:cubicBezTo>
              </a:path>
            </a:pathLst>
          </a:custGeom>
          <a:solidFill>
            <a:schemeClr val="accent3"/>
          </a:solidFill>
          <a:ln>
            <a:noFill/>
          </a:ln>
          <a:effectLst/>
        </p:spPr>
        <p:txBody>
          <a:bodyPr wrap="none" anchor="ctr"/>
          <a:lstStyle/>
          <a:p>
            <a:pPr defTabSz="914217"/>
            <a:endParaRPr lang="en-US">
              <a:solidFill>
                <a:srgbClr val="AAAAAA"/>
              </a:solidFill>
              <a:latin typeface="Calibri" panose="020F0502020204030204"/>
            </a:endParaRPr>
          </a:p>
        </p:txBody>
      </p:sp>
      <p:sp>
        <p:nvSpPr>
          <p:cNvPr id="44" name="Freeform 41">
            <a:extLst>
              <a:ext uri="{FF2B5EF4-FFF2-40B4-BE49-F238E27FC236}">
                <a16:creationId xmlns:a16="http://schemas.microsoft.com/office/drawing/2014/main" id="{66CA008F-77DE-4805-9379-FBC395C140A7}"/>
              </a:ext>
            </a:extLst>
          </p:cNvPr>
          <p:cNvSpPr>
            <a:spLocks noChangeArrowheads="1"/>
          </p:cNvSpPr>
          <p:nvPr/>
        </p:nvSpPr>
        <p:spPr bwMode="auto">
          <a:xfrm>
            <a:off x="6115065" y="4764765"/>
            <a:ext cx="213004" cy="106502"/>
          </a:xfrm>
          <a:custGeom>
            <a:avLst/>
            <a:gdLst>
              <a:gd name="T0" fmla="*/ 71 w 715"/>
              <a:gd name="T1" fmla="*/ 357 h 358"/>
              <a:gd name="T2" fmla="*/ 0 w 715"/>
              <a:gd name="T3" fmla="*/ 314 h 358"/>
              <a:gd name="T4" fmla="*/ 184 w 715"/>
              <a:gd name="T5" fmla="*/ 134 h 358"/>
              <a:gd name="T6" fmla="*/ 714 w 715"/>
              <a:gd name="T7" fmla="*/ 156 h 358"/>
              <a:gd name="T8" fmla="*/ 671 w 715"/>
              <a:gd name="T9" fmla="*/ 227 h 358"/>
              <a:gd name="T10" fmla="*/ 71 w 715"/>
              <a:gd name="T11" fmla="*/ 357 h 358"/>
            </a:gdLst>
            <a:ahLst/>
            <a:cxnLst>
              <a:cxn ang="0">
                <a:pos x="T0" y="T1"/>
              </a:cxn>
              <a:cxn ang="0">
                <a:pos x="T2" y="T3"/>
              </a:cxn>
              <a:cxn ang="0">
                <a:pos x="T4" y="T5"/>
              </a:cxn>
              <a:cxn ang="0">
                <a:pos x="T6" y="T7"/>
              </a:cxn>
              <a:cxn ang="0">
                <a:pos x="T8" y="T9"/>
              </a:cxn>
              <a:cxn ang="0">
                <a:pos x="T10" y="T11"/>
              </a:cxn>
            </a:cxnLst>
            <a:rect l="0" t="0" r="r" b="b"/>
            <a:pathLst>
              <a:path w="715" h="358">
                <a:moveTo>
                  <a:pt x="71" y="357"/>
                </a:moveTo>
                <a:lnTo>
                  <a:pt x="0" y="314"/>
                </a:lnTo>
                <a:cubicBezTo>
                  <a:pt x="3" y="310"/>
                  <a:pt x="65" y="206"/>
                  <a:pt x="184" y="134"/>
                </a:cubicBezTo>
                <a:cubicBezTo>
                  <a:pt x="296" y="66"/>
                  <a:pt x="478" y="16"/>
                  <a:pt x="714" y="156"/>
                </a:cubicBezTo>
                <a:lnTo>
                  <a:pt x="671" y="227"/>
                </a:lnTo>
                <a:cubicBezTo>
                  <a:pt x="290" y="0"/>
                  <a:pt x="80" y="342"/>
                  <a:pt x="71" y="357"/>
                </a:cubicBezTo>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217"/>
            <a:endParaRPr lang="en-US">
              <a:solidFill>
                <a:srgbClr val="AAAAAA"/>
              </a:solidFill>
              <a:latin typeface="Calibri" panose="020F0502020204030204"/>
            </a:endParaRPr>
          </a:p>
        </p:txBody>
      </p:sp>
      <p:sp>
        <p:nvSpPr>
          <p:cNvPr id="45" name="Freeform 42">
            <a:extLst>
              <a:ext uri="{FF2B5EF4-FFF2-40B4-BE49-F238E27FC236}">
                <a16:creationId xmlns:a16="http://schemas.microsoft.com/office/drawing/2014/main" id="{61EABE2D-BFD4-4CD2-83F9-58F304DBD87B}"/>
              </a:ext>
            </a:extLst>
          </p:cNvPr>
          <p:cNvSpPr>
            <a:spLocks noChangeArrowheads="1"/>
          </p:cNvSpPr>
          <p:nvPr/>
        </p:nvSpPr>
        <p:spPr bwMode="auto">
          <a:xfrm>
            <a:off x="6115065" y="4597781"/>
            <a:ext cx="117021" cy="209059"/>
          </a:xfrm>
          <a:custGeom>
            <a:avLst/>
            <a:gdLst>
              <a:gd name="T0" fmla="*/ 332 w 393"/>
              <a:gd name="T1" fmla="*/ 702 h 703"/>
              <a:gd name="T2" fmla="*/ 200 w 393"/>
              <a:gd name="T3" fmla="*/ 0 h 703"/>
              <a:gd name="T4" fmla="*/ 271 w 393"/>
              <a:gd name="T5" fmla="*/ 42 h 703"/>
              <a:gd name="T6" fmla="*/ 235 w 393"/>
              <a:gd name="T7" fmla="*/ 20 h 703"/>
              <a:gd name="T8" fmla="*/ 271 w 393"/>
              <a:gd name="T9" fmla="*/ 42 h 703"/>
              <a:gd name="T10" fmla="*/ 392 w 393"/>
              <a:gd name="T11" fmla="*/ 645 h 703"/>
              <a:gd name="T12" fmla="*/ 332 w 393"/>
              <a:gd name="T13" fmla="*/ 702 h 703"/>
            </a:gdLst>
            <a:ahLst/>
            <a:cxnLst>
              <a:cxn ang="0">
                <a:pos x="T0" y="T1"/>
              </a:cxn>
              <a:cxn ang="0">
                <a:pos x="T2" y="T3"/>
              </a:cxn>
              <a:cxn ang="0">
                <a:pos x="T4" y="T5"/>
              </a:cxn>
              <a:cxn ang="0">
                <a:pos x="T6" y="T7"/>
              </a:cxn>
              <a:cxn ang="0">
                <a:pos x="T8" y="T9"/>
              </a:cxn>
              <a:cxn ang="0">
                <a:pos x="T10" y="T11"/>
              </a:cxn>
              <a:cxn ang="0">
                <a:pos x="T12" y="T13"/>
              </a:cxn>
            </a:cxnLst>
            <a:rect l="0" t="0" r="r" b="b"/>
            <a:pathLst>
              <a:path w="393" h="703">
                <a:moveTo>
                  <a:pt x="332" y="702"/>
                </a:moveTo>
                <a:cubicBezTo>
                  <a:pt x="0" y="351"/>
                  <a:pt x="198" y="3"/>
                  <a:pt x="200" y="0"/>
                </a:cubicBezTo>
                <a:lnTo>
                  <a:pt x="271" y="42"/>
                </a:lnTo>
                <a:lnTo>
                  <a:pt x="235" y="20"/>
                </a:lnTo>
                <a:lnTo>
                  <a:pt x="271" y="42"/>
                </a:lnTo>
                <a:cubicBezTo>
                  <a:pt x="264" y="53"/>
                  <a:pt x="103" y="340"/>
                  <a:pt x="392" y="645"/>
                </a:cubicBezTo>
                <a:lnTo>
                  <a:pt x="332" y="702"/>
                </a:lnTo>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217"/>
            <a:endParaRPr lang="en-US">
              <a:solidFill>
                <a:srgbClr val="AAAAAA"/>
              </a:solidFill>
              <a:latin typeface="Calibri" panose="020F0502020204030204"/>
            </a:endParaRPr>
          </a:p>
        </p:txBody>
      </p:sp>
      <p:sp>
        <p:nvSpPr>
          <p:cNvPr id="46" name="Freeform 43">
            <a:extLst>
              <a:ext uri="{FF2B5EF4-FFF2-40B4-BE49-F238E27FC236}">
                <a16:creationId xmlns:a16="http://schemas.microsoft.com/office/drawing/2014/main" id="{0EB54C5A-F991-4C52-B2DA-4B6C9E6FCABF}"/>
              </a:ext>
            </a:extLst>
          </p:cNvPr>
          <p:cNvSpPr>
            <a:spLocks noChangeArrowheads="1"/>
          </p:cNvSpPr>
          <p:nvPr/>
        </p:nvSpPr>
        <p:spPr bwMode="auto">
          <a:xfrm>
            <a:off x="6410903" y="4571485"/>
            <a:ext cx="306356" cy="197225"/>
          </a:xfrm>
          <a:custGeom>
            <a:avLst/>
            <a:gdLst>
              <a:gd name="T0" fmla="*/ 910 w 1029"/>
              <a:gd name="T1" fmla="*/ 659 h 660"/>
              <a:gd name="T2" fmla="*/ 775 w 1029"/>
              <a:gd name="T3" fmla="*/ 629 h 660"/>
              <a:gd name="T4" fmla="*/ 583 w 1029"/>
              <a:gd name="T5" fmla="*/ 431 h 660"/>
              <a:gd name="T6" fmla="*/ 402 w 1029"/>
              <a:gd name="T7" fmla="*/ 398 h 660"/>
              <a:gd name="T8" fmla="*/ 271 w 1029"/>
              <a:gd name="T9" fmla="*/ 241 h 660"/>
              <a:gd name="T10" fmla="*/ 128 w 1029"/>
              <a:gd name="T11" fmla="*/ 210 h 660"/>
              <a:gd name="T12" fmla="*/ 0 w 1029"/>
              <a:gd name="T13" fmla="*/ 18 h 660"/>
              <a:gd name="T14" fmla="*/ 80 w 1029"/>
              <a:gd name="T15" fmla="*/ 0 h 660"/>
              <a:gd name="T16" fmla="*/ 172 w 1029"/>
              <a:gd name="T17" fmla="*/ 140 h 660"/>
              <a:gd name="T18" fmla="*/ 290 w 1029"/>
              <a:gd name="T19" fmla="*/ 154 h 660"/>
              <a:gd name="T20" fmla="*/ 330 w 1029"/>
              <a:gd name="T21" fmla="*/ 145 h 660"/>
              <a:gd name="T22" fmla="*/ 340 w 1029"/>
              <a:gd name="T23" fmla="*/ 186 h 660"/>
              <a:gd name="T24" fmla="*/ 443 w 1029"/>
              <a:gd name="T25" fmla="*/ 326 h 660"/>
              <a:gd name="T26" fmla="*/ 595 w 1029"/>
              <a:gd name="T27" fmla="*/ 344 h 660"/>
              <a:gd name="T28" fmla="*/ 633 w 1029"/>
              <a:gd name="T29" fmla="*/ 331 h 660"/>
              <a:gd name="T30" fmla="*/ 647 w 1029"/>
              <a:gd name="T31" fmla="*/ 370 h 660"/>
              <a:gd name="T32" fmla="*/ 809 w 1029"/>
              <a:gd name="T33" fmla="*/ 555 h 660"/>
              <a:gd name="T34" fmla="*/ 998 w 1029"/>
              <a:gd name="T35" fmla="*/ 560 h 660"/>
              <a:gd name="T36" fmla="*/ 1028 w 1029"/>
              <a:gd name="T37" fmla="*/ 637 h 660"/>
              <a:gd name="T38" fmla="*/ 910 w 1029"/>
              <a:gd name="T39" fmla="*/ 659 h 6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29" h="660">
                <a:moveTo>
                  <a:pt x="910" y="659"/>
                </a:moveTo>
                <a:cubicBezTo>
                  <a:pt x="864" y="659"/>
                  <a:pt x="819" y="649"/>
                  <a:pt x="775" y="629"/>
                </a:cubicBezTo>
                <a:cubicBezTo>
                  <a:pt x="691" y="591"/>
                  <a:pt x="622" y="520"/>
                  <a:pt x="583" y="431"/>
                </a:cubicBezTo>
                <a:cubicBezTo>
                  <a:pt x="522" y="441"/>
                  <a:pt x="458" y="429"/>
                  <a:pt x="402" y="398"/>
                </a:cubicBezTo>
                <a:cubicBezTo>
                  <a:pt x="342" y="363"/>
                  <a:pt x="295" y="307"/>
                  <a:pt x="271" y="241"/>
                </a:cubicBezTo>
                <a:cubicBezTo>
                  <a:pt x="218" y="247"/>
                  <a:pt x="170" y="236"/>
                  <a:pt x="128" y="210"/>
                </a:cubicBezTo>
                <a:cubicBezTo>
                  <a:pt x="30" y="149"/>
                  <a:pt x="1" y="23"/>
                  <a:pt x="0" y="18"/>
                </a:cubicBezTo>
                <a:lnTo>
                  <a:pt x="80" y="0"/>
                </a:lnTo>
                <a:cubicBezTo>
                  <a:pt x="80" y="1"/>
                  <a:pt x="103" y="98"/>
                  <a:pt x="172" y="140"/>
                </a:cubicBezTo>
                <a:cubicBezTo>
                  <a:pt x="205" y="161"/>
                  <a:pt x="244" y="166"/>
                  <a:pt x="290" y="154"/>
                </a:cubicBezTo>
                <a:lnTo>
                  <a:pt x="330" y="145"/>
                </a:lnTo>
                <a:lnTo>
                  <a:pt x="340" y="186"/>
                </a:lnTo>
                <a:cubicBezTo>
                  <a:pt x="353" y="245"/>
                  <a:pt x="391" y="297"/>
                  <a:pt x="443" y="326"/>
                </a:cubicBezTo>
                <a:cubicBezTo>
                  <a:pt x="491" y="354"/>
                  <a:pt x="546" y="360"/>
                  <a:pt x="595" y="344"/>
                </a:cubicBezTo>
                <a:lnTo>
                  <a:pt x="633" y="331"/>
                </a:lnTo>
                <a:lnTo>
                  <a:pt x="647" y="370"/>
                </a:lnTo>
                <a:cubicBezTo>
                  <a:pt x="676" y="453"/>
                  <a:pt x="734" y="520"/>
                  <a:pt x="809" y="555"/>
                </a:cubicBezTo>
                <a:cubicBezTo>
                  <a:pt x="871" y="583"/>
                  <a:pt x="936" y="585"/>
                  <a:pt x="998" y="560"/>
                </a:cubicBezTo>
                <a:lnTo>
                  <a:pt x="1028" y="637"/>
                </a:lnTo>
                <a:cubicBezTo>
                  <a:pt x="990" y="652"/>
                  <a:pt x="950" y="659"/>
                  <a:pt x="910" y="659"/>
                </a:cubicBezTo>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217"/>
            <a:endParaRPr lang="en-US">
              <a:solidFill>
                <a:srgbClr val="AAAAAA"/>
              </a:solidFill>
              <a:latin typeface="Calibri" panose="020F0502020204030204"/>
            </a:endParaRPr>
          </a:p>
        </p:txBody>
      </p:sp>
      <p:sp>
        <p:nvSpPr>
          <p:cNvPr id="47" name="Freeform 44">
            <a:extLst>
              <a:ext uri="{FF2B5EF4-FFF2-40B4-BE49-F238E27FC236}">
                <a16:creationId xmlns:a16="http://schemas.microsoft.com/office/drawing/2014/main" id="{492E1188-5D5D-486C-B069-8B8AEF45F193}"/>
              </a:ext>
            </a:extLst>
          </p:cNvPr>
          <p:cNvSpPr>
            <a:spLocks noChangeArrowheads="1"/>
          </p:cNvSpPr>
          <p:nvPr/>
        </p:nvSpPr>
        <p:spPr bwMode="auto">
          <a:xfrm>
            <a:off x="6380662" y="4672727"/>
            <a:ext cx="166985" cy="134113"/>
          </a:xfrm>
          <a:custGeom>
            <a:avLst/>
            <a:gdLst>
              <a:gd name="T0" fmla="*/ 13 w 559"/>
              <a:gd name="T1" fmla="*/ 448 h 449"/>
              <a:gd name="T2" fmla="*/ 0 w 559"/>
              <a:gd name="T3" fmla="*/ 367 h 449"/>
              <a:gd name="T4" fmla="*/ 485 w 559"/>
              <a:gd name="T5" fmla="*/ 0 h 449"/>
              <a:gd name="T6" fmla="*/ 558 w 559"/>
              <a:gd name="T7" fmla="*/ 38 h 449"/>
              <a:gd name="T8" fmla="*/ 13 w 559"/>
              <a:gd name="T9" fmla="*/ 448 h 449"/>
            </a:gdLst>
            <a:ahLst/>
            <a:cxnLst>
              <a:cxn ang="0">
                <a:pos x="T0" y="T1"/>
              </a:cxn>
              <a:cxn ang="0">
                <a:pos x="T2" y="T3"/>
              </a:cxn>
              <a:cxn ang="0">
                <a:pos x="T4" y="T5"/>
              </a:cxn>
              <a:cxn ang="0">
                <a:pos x="T6" y="T7"/>
              </a:cxn>
              <a:cxn ang="0">
                <a:pos x="T8" y="T9"/>
              </a:cxn>
            </a:cxnLst>
            <a:rect l="0" t="0" r="r" b="b"/>
            <a:pathLst>
              <a:path w="559" h="449">
                <a:moveTo>
                  <a:pt x="13" y="448"/>
                </a:moveTo>
                <a:lnTo>
                  <a:pt x="0" y="367"/>
                </a:lnTo>
                <a:cubicBezTo>
                  <a:pt x="320" y="316"/>
                  <a:pt x="483" y="4"/>
                  <a:pt x="485" y="0"/>
                </a:cubicBezTo>
                <a:lnTo>
                  <a:pt x="558" y="38"/>
                </a:lnTo>
                <a:cubicBezTo>
                  <a:pt x="551" y="52"/>
                  <a:pt x="375" y="391"/>
                  <a:pt x="13" y="448"/>
                </a:cubicBezTo>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217"/>
            <a:endParaRPr lang="en-US">
              <a:solidFill>
                <a:srgbClr val="AAAAAA"/>
              </a:solidFill>
              <a:latin typeface="Calibri" panose="020F0502020204030204"/>
            </a:endParaRPr>
          </a:p>
        </p:txBody>
      </p:sp>
      <p:sp>
        <p:nvSpPr>
          <p:cNvPr id="48" name="Freeform 45">
            <a:extLst>
              <a:ext uri="{FF2B5EF4-FFF2-40B4-BE49-F238E27FC236}">
                <a16:creationId xmlns:a16="http://schemas.microsoft.com/office/drawing/2014/main" id="{51DC96A3-58C3-4FE4-A43F-C70E4B76874D}"/>
              </a:ext>
            </a:extLst>
          </p:cNvPr>
          <p:cNvSpPr>
            <a:spLocks noChangeArrowheads="1"/>
          </p:cNvSpPr>
          <p:nvPr/>
        </p:nvSpPr>
        <p:spPr bwMode="auto">
          <a:xfrm>
            <a:off x="5739022" y="4762135"/>
            <a:ext cx="335284" cy="152521"/>
          </a:xfrm>
          <a:custGeom>
            <a:avLst/>
            <a:gdLst>
              <a:gd name="T0" fmla="*/ 1049 w 1126"/>
              <a:gd name="T1" fmla="*/ 511 h 512"/>
              <a:gd name="T2" fmla="*/ 933 w 1126"/>
              <a:gd name="T3" fmla="*/ 390 h 512"/>
              <a:gd name="T4" fmla="*/ 814 w 1126"/>
              <a:gd name="T5" fmla="*/ 399 h 512"/>
              <a:gd name="T6" fmla="*/ 776 w 1126"/>
              <a:gd name="T7" fmla="*/ 415 h 512"/>
              <a:gd name="T8" fmla="*/ 760 w 1126"/>
              <a:gd name="T9" fmla="*/ 378 h 512"/>
              <a:gd name="T10" fmla="*/ 632 w 1126"/>
              <a:gd name="T11" fmla="*/ 258 h 512"/>
              <a:gd name="T12" fmla="*/ 479 w 1126"/>
              <a:gd name="T13" fmla="*/ 269 h 512"/>
              <a:gd name="T14" fmla="*/ 444 w 1126"/>
              <a:gd name="T15" fmla="*/ 288 h 512"/>
              <a:gd name="T16" fmla="*/ 424 w 1126"/>
              <a:gd name="T17" fmla="*/ 253 h 512"/>
              <a:gd name="T18" fmla="*/ 230 w 1126"/>
              <a:gd name="T19" fmla="*/ 101 h 512"/>
              <a:gd name="T20" fmla="*/ 44 w 1126"/>
              <a:gd name="T21" fmla="*/ 131 h 512"/>
              <a:gd name="T22" fmla="*/ 0 w 1126"/>
              <a:gd name="T23" fmla="*/ 61 h 512"/>
              <a:gd name="T24" fmla="*/ 249 w 1126"/>
              <a:gd name="T25" fmla="*/ 22 h 512"/>
              <a:gd name="T26" fmla="*/ 475 w 1126"/>
              <a:gd name="T27" fmla="*/ 181 h 512"/>
              <a:gd name="T28" fmla="*/ 658 w 1126"/>
              <a:gd name="T29" fmla="*/ 180 h 512"/>
              <a:gd name="T30" fmla="*/ 817 w 1126"/>
              <a:gd name="T31" fmla="*/ 310 h 512"/>
              <a:gd name="T32" fmla="*/ 963 w 1126"/>
              <a:gd name="T33" fmla="*/ 314 h 512"/>
              <a:gd name="T34" fmla="*/ 1125 w 1126"/>
              <a:gd name="T35" fmla="*/ 479 h 512"/>
              <a:gd name="T36" fmla="*/ 1049 w 1126"/>
              <a:gd name="T37" fmla="*/ 511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26" h="512">
                <a:moveTo>
                  <a:pt x="1049" y="511"/>
                </a:moveTo>
                <a:cubicBezTo>
                  <a:pt x="1049" y="510"/>
                  <a:pt x="1009" y="420"/>
                  <a:pt x="933" y="390"/>
                </a:cubicBezTo>
                <a:cubicBezTo>
                  <a:pt x="897" y="376"/>
                  <a:pt x="857" y="379"/>
                  <a:pt x="814" y="399"/>
                </a:cubicBezTo>
                <a:lnTo>
                  <a:pt x="776" y="415"/>
                </a:lnTo>
                <a:lnTo>
                  <a:pt x="760" y="378"/>
                </a:lnTo>
                <a:cubicBezTo>
                  <a:pt x="735" y="321"/>
                  <a:pt x="688" y="278"/>
                  <a:pt x="632" y="258"/>
                </a:cubicBezTo>
                <a:cubicBezTo>
                  <a:pt x="579" y="240"/>
                  <a:pt x="525" y="244"/>
                  <a:pt x="479" y="269"/>
                </a:cubicBezTo>
                <a:lnTo>
                  <a:pt x="444" y="288"/>
                </a:lnTo>
                <a:lnTo>
                  <a:pt x="424" y="253"/>
                </a:lnTo>
                <a:cubicBezTo>
                  <a:pt x="380" y="177"/>
                  <a:pt x="309" y="121"/>
                  <a:pt x="230" y="101"/>
                </a:cubicBezTo>
                <a:cubicBezTo>
                  <a:pt x="163" y="85"/>
                  <a:pt x="99" y="96"/>
                  <a:pt x="44" y="131"/>
                </a:cubicBezTo>
                <a:lnTo>
                  <a:pt x="0" y="61"/>
                </a:lnTo>
                <a:cubicBezTo>
                  <a:pt x="74" y="15"/>
                  <a:pt x="162" y="0"/>
                  <a:pt x="249" y="22"/>
                </a:cubicBezTo>
                <a:cubicBezTo>
                  <a:pt x="339" y="44"/>
                  <a:pt x="420" y="101"/>
                  <a:pt x="475" y="181"/>
                </a:cubicBezTo>
                <a:cubicBezTo>
                  <a:pt x="533" y="160"/>
                  <a:pt x="598" y="159"/>
                  <a:pt x="658" y="180"/>
                </a:cubicBezTo>
                <a:cubicBezTo>
                  <a:pt x="725" y="203"/>
                  <a:pt x="781" y="249"/>
                  <a:pt x="817" y="310"/>
                </a:cubicBezTo>
                <a:cubicBezTo>
                  <a:pt x="868" y="295"/>
                  <a:pt x="917" y="296"/>
                  <a:pt x="963" y="314"/>
                </a:cubicBezTo>
                <a:cubicBezTo>
                  <a:pt x="1071" y="356"/>
                  <a:pt x="1123" y="474"/>
                  <a:pt x="1125" y="479"/>
                </a:cubicBezTo>
                <a:lnTo>
                  <a:pt x="1049" y="511"/>
                </a:lnTo>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217"/>
            <a:endParaRPr lang="en-US">
              <a:solidFill>
                <a:srgbClr val="AAAAAA"/>
              </a:solidFill>
              <a:latin typeface="Calibri" panose="020F0502020204030204"/>
            </a:endParaRPr>
          </a:p>
        </p:txBody>
      </p:sp>
      <p:sp>
        <p:nvSpPr>
          <p:cNvPr id="49" name="Freeform 46">
            <a:extLst>
              <a:ext uri="{FF2B5EF4-FFF2-40B4-BE49-F238E27FC236}">
                <a16:creationId xmlns:a16="http://schemas.microsoft.com/office/drawing/2014/main" id="{D5228268-8642-488B-9B7A-592E6CB8385A}"/>
              </a:ext>
            </a:extLst>
          </p:cNvPr>
          <p:cNvSpPr>
            <a:spLocks noChangeArrowheads="1"/>
          </p:cNvSpPr>
          <p:nvPr/>
        </p:nvSpPr>
        <p:spPr bwMode="auto">
          <a:xfrm>
            <a:off x="5919155" y="4674042"/>
            <a:ext cx="145947" cy="157780"/>
          </a:xfrm>
          <a:custGeom>
            <a:avLst/>
            <a:gdLst>
              <a:gd name="T0" fmla="*/ 79 w 488"/>
              <a:gd name="T1" fmla="*/ 527 h 528"/>
              <a:gd name="T2" fmla="*/ 0 w 488"/>
              <a:gd name="T3" fmla="*/ 504 h 528"/>
              <a:gd name="T4" fmla="*/ 459 w 488"/>
              <a:gd name="T5" fmla="*/ 0 h 528"/>
              <a:gd name="T6" fmla="*/ 487 w 488"/>
              <a:gd name="T7" fmla="*/ 77 h 528"/>
              <a:gd name="T8" fmla="*/ 79 w 488"/>
              <a:gd name="T9" fmla="*/ 527 h 528"/>
            </a:gdLst>
            <a:ahLst/>
            <a:cxnLst>
              <a:cxn ang="0">
                <a:pos x="T0" y="T1"/>
              </a:cxn>
              <a:cxn ang="0">
                <a:pos x="T2" y="T3"/>
              </a:cxn>
              <a:cxn ang="0">
                <a:pos x="T4" y="T5"/>
              </a:cxn>
              <a:cxn ang="0">
                <a:pos x="T6" y="T7"/>
              </a:cxn>
              <a:cxn ang="0">
                <a:pos x="T8" y="T9"/>
              </a:cxn>
            </a:cxnLst>
            <a:rect l="0" t="0" r="r" b="b"/>
            <a:pathLst>
              <a:path w="488" h="528">
                <a:moveTo>
                  <a:pt x="79" y="527"/>
                </a:moveTo>
                <a:lnTo>
                  <a:pt x="0" y="504"/>
                </a:lnTo>
                <a:cubicBezTo>
                  <a:pt x="5" y="489"/>
                  <a:pt x="114" y="123"/>
                  <a:pt x="459" y="0"/>
                </a:cubicBezTo>
                <a:lnTo>
                  <a:pt x="487" y="77"/>
                </a:lnTo>
                <a:cubicBezTo>
                  <a:pt x="182" y="186"/>
                  <a:pt x="80" y="524"/>
                  <a:pt x="79" y="527"/>
                </a:cubicBezTo>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217"/>
            <a:endParaRPr lang="en-US">
              <a:solidFill>
                <a:srgbClr val="AAAAAA"/>
              </a:solidFill>
              <a:latin typeface="Calibri" panose="020F0502020204030204"/>
            </a:endParaRPr>
          </a:p>
        </p:txBody>
      </p:sp>
      <p:sp>
        <p:nvSpPr>
          <p:cNvPr id="50" name="Freeform 47">
            <a:extLst>
              <a:ext uri="{FF2B5EF4-FFF2-40B4-BE49-F238E27FC236}">
                <a16:creationId xmlns:a16="http://schemas.microsoft.com/office/drawing/2014/main" id="{8610E00B-BD5E-46F5-AF6E-476395E63654}"/>
              </a:ext>
            </a:extLst>
          </p:cNvPr>
          <p:cNvSpPr>
            <a:spLocks noChangeArrowheads="1"/>
          </p:cNvSpPr>
          <p:nvPr/>
        </p:nvSpPr>
        <p:spPr bwMode="auto">
          <a:xfrm>
            <a:off x="6517405" y="4816044"/>
            <a:ext cx="273486" cy="85464"/>
          </a:xfrm>
          <a:custGeom>
            <a:avLst/>
            <a:gdLst>
              <a:gd name="T0" fmla="*/ 474 w 916"/>
              <a:gd name="T1" fmla="*/ 285 h 286"/>
              <a:gd name="T2" fmla="*/ 438 w 916"/>
              <a:gd name="T3" fmla="*/ 245 h 286"/>
              <a:gd name="T4" fmla="*/ 52 w 916"/>
              <a:gd name="T5" fmla="*/ 224 h 286"/>
              <a:gd name="T6" fmla="*/ 0 w 916"/>
              <a:gd name="T7" fmla="*/ 161 h 286"/>
              <a:gd name="T8" fmla="*/ 465 w 916"/>
              <a:gd name="T9" fmla="*/ 156 h 286"/>
              <a:gd name="T10" fmla="*/ 626 w 916"/>
              <a:gd name="T11" fmla="*/ 84 h 286"/>
              <a:gd name="T12" fmla="*/ 915 w 916"/>
              <a:gd name="T13" fmla="*/ 230 h 286"/>
              <a:gd name="T14" fmla="*/ 849 w 916"/>
              <a:gd name="T15" fmla="*/ 279 h 286"/>
              <a:gd name="T16" fmla="*/ 629 w 916"/>
              <a:gd name="T17" fmla="*/ 166 h 286"/>
              <a:gd name="T18" fmla="*/ 503 w 916"/>
              <a:gd name="T19" fmla="*/ 240 h 286"/>
              <a:gd name="T20" fmla="*/ 474 w 916"/>
              <a:gd name="T21" fmla="*/ 285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16" h="286">
                <a:moveTo>
                  <a:pt x="474" y="285"/>
                </a:moveTo>
                <a:lnTo>
                  <a:pt x="438" y="245"/>
                </a:lnTo>
                <a:cubicBezTo>
                  <a:pt x="266" y="52"/>
                  <a:pt x="61" y="217"/>
                  <a:pt x="52" y="224"/>
                </a:cubicBezTo>
                <a:lnTo>
                  <a:pt x="0" y="161"/>
                </a:lnTo>
                <a:cubicBezTo>
                  <a:pt x="88" y="88"/>
                  <a:pt x="292" y="0"/>
                  <a:pt x="465" y="156"/>
                </a:cubicBezTo>
                <a:cubicBezTo>
                  <a:pt x="508" y="111"/>
                  <a:pt x="563" y="86"/>
                  <a:pt x="626" y="84"/>
                </a:cubicBezTo>
                <a:cubicBezTo>
                  <a:pt x="730" y="81"/>
                  <a:pt x="849" y="141"/>
                  <a:pt x="915" y="230"/>
                </a:cubicBezTo>
                <a:lnTo>
                  <a:pt x="849" y="279"/>
                </a:lnTo>
                <a:cubicBezTo>
                  <a:pt x="806" y="221"/>
                  <a:pt x="716" y="163"/>
                  <a:pt x="629" y="166"/>
                </a:cubicBezTo>
                <a:cubicBezTo>
                  <a:pt x="576" y="168"/>
                  <a:pt x="533" y="193"/>
                  <a:pt x="503" y="240"/>
                </a:cubicBezTo>
                <a:lnTo>
                  <a:pt x="474" y="285"/>
                </a:lnTo>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217"/>
            <a:endParaRPr lang="en-US">
              <a:solidFill>
                <a:srgbClr val="AAAAAA"/>
              </a:solidFill>
              <a:latin typeface="Calibri" panose="020F0502020204030204"/>
            </a:endParaRPr>
          </a:p>
        </p:txBody>
      </p:sp>
      <p:sp>
        <p:nvSpPr>
          <p:cNvPr id="51" name="Freeform 48">
            <a:extLst>
              <a:ext uri="{FF2B5EF4-FFF2-40B4-BE49-F238E27FC236}">
                <a16:creationId xmlns:a16="http://schemas.microsoft.com/office/drawing/2014/main" id="{206AF4B5-E004-4AB3-81EF-1301089A75E1}"/>
              </a:ext>
            </a:extLst>
          </p:cNvPr>
          <p:cNvSpPr>
            <a:spLocks noChangeArrowheads="1"/>
          </p:cNvSpPr>
          <p:nvPr/>
        </p:nvSpPr>
        <p:spPr bwMode="auto">
          <a:xfrm>
            <a:off x="6209733" y="4641171"/>
            <a:ext cx="249819" cy="71001"/>
          </a:xfrm>
          <a:custGeom>
            <a:avLst/>
            <a:gdLst>
              <a:gd name="T0" fmla="*/ 611 w 836"/>
              <a:gd name="T1" fmla="*/ 237 h 238"/>
              <a:gd name="T2" fmla="*/ 558 w 836"/>
              <a:gd name="T3" fmla="*/ 232 h 238"/>
              <a:gd name="T4" fmla="*/ 406 w 836"/>
              <a:gd name="T5" fmla="*/ 142 h 238"/>
              <a:gd name="T6" fmla="*/ 232 w 836"/>
              <a:gd name="T7" fmla="*/ 198 h 238"/>
              <a:gd name="T8" fmla="*/ 0 w 836"/>
              <a:gd name="T9" fmla="*/ 37 h 238"/>
              <a:gd name="T10" fmla="*/ 73 w 836"/>
              <a:gd name="T11" fmla="*/ 0 h 238"/>
              <a:gd name="T12" fmla="*/ 240 w 836"/>
              <a:gd name="T13" fmla="*/ 117 h 238"/>
              <a:gd name="T14" fmla="*/ 378 w 836"/>
              <a:gd name="T15" fmla="*/ 53 h 238"/>
              <a:gd name="T16" fmla="*/ 413 w 836"/>
              <a:gd name="T17" fmla="*/ 9 h 238"/>
              <a:gd name="T18" fmla="*/ 444 w 836"/>
              <a:gd name="T19" fmla="*/ 56 h 238"/>
              <a:gd name="T20" fmla="*/ 573 w 836"/>
              <a:gd name="T21" fmla="*/ 151 h 238"/>
              <a:gd name="T22" fmla="*/ 788 w 836"/>
              <a:gd name="T23" fmla="*/ 96 h 238"/>
              <a:gd name="T24" fmla="*/ 835 w 836"/>
              <a:gd name="T25" fmla="*/ 163 h 238"/>
              <a:gd name="T26" fmla="*/ 611 w 836"/>
              <a:gd name="T27" fmla="*/ 237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36" h="238">
                <a:moveTo>
                  <a:pt x="611" y="237"/>
                </a:moveTo>
                <a:cubicBezTo>
                  <a:pt x="593" y="237"/>
                  <a:pt x="575" y="235"/>
                  <a:pt x="558" y="232"/>
                </a:cubicBezTo>
                <a:cubicBezTo>
                  <a:pt x="499" y="220"/>
                  <a:pt x="448" y="190"/>
                  <a:pt x="406" y="142"/>
                </a:cubicBezTo>
                <a:cubicBezTo>
                  <a:pt x="356" y="185"/>
                  <a:pt x="296" y="205"/>
                  <a:pt x="232" y="198"/>
                </a:cubicBezTo>
                <a:cubicBezTo>
                  <a:pt x="139" y="189"/>
                  <a:pt x="46" y="124"/>
                  <a:pt x="0" y="37"/>
                </a:cubicBezTo>
                <a:lnTo>
                  <a:pt x="73" y="0"/>
                </a:lnTo>
                <a:cubicBezTo>
                  <a:pt x="106" y="62"/>
                  <a:pt x="174" y="110"/>
                  <a:pt x="240" y="117"/>
                </a:cubicBezTo>
                <a:cubicBezTo>
                  <a:pt x="293" y="122"/>
                  <a:pt x="340" y="100"/>
                  <a:pt x="378" y="53"/>
                </a:cubicBezTo>
                <a:lnTo>
                  <a:pt x="413" y="9"/>
                </a:lnTo>
                <a:lnTo>
                  <a:pt x="444" y="56"/>
                </a:lnTo>
                <a:cubicBezTo>
                  <a:pt x="479" y="110"/>
                  <a:pt x="522" y="141"/>
                  <a:pt x="573" y="151"/>
                </a:cubicBezTo>
                <a:cubicBezTo>
                  <a:pt x="679" y="171"/>
                  <a:pt x="787" y="97"/>
                  <a:pt x="788" y="96"/>
                </a:cubicBezTo>
                <a:lnTo>
                  <a:pt x="835" y="163"/>
                </a:lnTo>
                <a:cubicBezTo>
                  <a:pt x="830" y="167"/>
                  <a:pt x="729" y="237"/>
                  <a:pt x="611" y="237"/>
                </a:cubicBezTo>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217"/>
            <a:endParaRPr lang="en-US">
              <a:solidFill>
                <a:srgbClr val="AAAAAA"/>
              </a:solidFill>
              <a:latin typeface="Calibri" panose="020F0502020204030204"/>
            </a:endParaRPr>
          </a:p>
        </p:txBody>
      </p:sp>
      <p:sp>
        <p:nvSpPr>
          <p:cNvPr id="52" name="Freeform 49">
            <a:extLst>
              <a:ext uri="{FF2B5EF4-FFF2-40B4-BE49-F238E27FC236}">
                <a16:creationId xmlns:a16="http://schemas.microsoft.com/office/drawing/2014/main" id="{A493DDD3-7100-471D-A7B1-CAB8A3F8EC66}"/>
              </a:ext>
            </a:extLst>
          </p:cNvPr>
          <p:cNvSpPr>
            <a:spLocks noChangeArrowheads="1"/>
          </p:cNvSpPr>
          <p:nvPr/>
        </p:nvSpPr>
        <p:spPr bwMode="auto">
          <a:xfrm>
            <a:off x="5836320" y="4584633"/>
            <a:ext cx="257708" cy="122279"/>
          </a:xfrm>
          <a:custGeom>
            <a:avLst/>
            <a:gdLst>
              <a:gd name="T0" fmla="*/ 73 w 864"/>
              <a:gd name="T1" fmla="*/ 408 h 409"/>
              <a:gd name="T2" fmla="*/ 0 w 864"/>
              <a:gd name="T3" fmla="*/ 372 h 409"/>
              <a:gd name="T4" fmla="*/ 422 w 864"/>
              <a:gd name="T5" fmla="*/ 177 h 409"/>
              <a:gd name="T6" fmla="*/ 540 w 864"/>
              <a:gd name="T7" fmla="*/ 46 h 409"/>
              <a:gd name="T8" fmla="*/ 863 w 864"/>
              <a:gd name="T9" fmla="*/ 61 h 409"/>
              <a:gd name="T10" fmla="*/ 822 w 864"/>
              <a:gd name="T11" fmla="*/ 133 h 409"/>
              <a:gd name="T12" fmla="*/ 576 w 864"/>
              <a:gd name="T13" fmla="*/ 119 h 409"/>
              <a:gd name="T14" fmla="*/ 491 w 864"/>
              <a:gd name="T15" fmla="*/ 238 h 409"/>
              <a:gd name="T16" fmla="*/ 483 w 864"/>
              <a:gd name="T17" fmla="*/ 292 h 409"/>
              <a:gd name="T18" fmla="*/ 434 w 864"/>
              <a:gd name="T19" fmla="*/ 270 h 409"/>
              <a:gd name="T20" fmla="*/ 73 w 864"/>
              <a:gd name="T21" fmla="*/ 408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64" h="409">
                <a:moveTo>
                  <a:pt x="73" y="408"/>
                </a:moveTo>
                <a:lnTo>
                  <a:pt x="0" y="372"/>
                </a:lnTo>
                <a:cubicBezTo>
                  <a:pt x="50" y="269"/>
                  <a:pt x="200" y="106"/>
                  <a:pt x="422" y="177"/>
                </a:cubicBezTo>
                <a:cubicBezTo>
                  <a:pt x="442" y="119"/>
                  <a:pt x="482" y="74"/>
                  <a:pt x="540" y="46"/>
                </a:cubicBezTo>
                <a:cubicBezTo>
                  <a:pt x="633" y="0"/>
                  <a:pt x="766" y="6"/>
                  <a:pt x="863" y="61"/>
                </a:cubicBezTo>
                <a:lnTo>
                  <a:pt x="822" y="133"/>
                </a:lnTo>
                <a:cubicBezTo>
                  <a:pt x="760" y="97"/>
                  <a:pt x="654" y="81"/>
                  <a:pt x="576" y="119"/>
                </a:cubicBezTo>
                <a:cubicBezTo>
                  <a:pt x="528" y="143"/>
                  <a:pt x="500" y="183"/>
                  <a:pt x="491" y="238"/>
                </a:cubicBezTo>
                <a:lnTo>
                  <a:pt x="483" y="292"/>
                </a:lnTo>
                <a:lnTo>
                  <a:pt x="434" y="270"/>
                </a:lnTo>
                <a:cubicBezTo>
                  <a:pt x="199" y="165"/>
                  <a:pt x="78" y="398"/>
                  <a:pt x="73" y="408"/>
                </a:cubicBezTo>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217"/>
            <a:endParaRPr lang="en-US">
              <a:solidFill>
                <a:srgbClr val="AAAAAA"/>
              </a:solidFill>
              <a:latin typeface="Calibri" panose="020F0502020204030204"/>
            </a:endParaRPr>
          </a:p>
        </p:txBody>
      </p:sp>
      <p:sp>
        <p:nvSpPr>
          <p:cNvPr id="53" name="Freeform 50">
            <a:extLst>
              <a:ext uri="{FF2B5EF4-FFF2-40B4-BE49-F238E27FC236}">
                <a16:creationId xmlns:a16="http://schemas.microsoft.com/office/drawing/2014/main" id="{FE13FF9C-8410-446A-89C1-459F468ACBEA}"/>
              </a:ext>
            </a:extLst>
          </p:cNvPr>
          <p:cNvSpPr>
            <a:spLocks noChangeArrowheads="1"/>
          </p:cNvSpPr>
          <p:nvPr/>
        </p:nvSpPr>
        <p:spPr bwMode="auto">
          <a:xfrm>
            <a:off x="6044064" y="3974550"/>
            <a:ext cx="128854" cy="291894"/>
          </a:xfrm>
          <a:custGeom>
            <a:avLst/>
            <a:gdLst>
              <a:gd name="T0" fmla="*/ 337 w 433"/>
              <a:gd name="T1" fmla="*/ 976 h 977"/>
              <a:gd name="T2" fmla="*/ 256 w 433"/>
              <a:gd name="T3" fmla="*/ 966 h 977"/>
              <a:gd name="T4" fmla="*/ 0 w 433"/>
              <a:gd name="T5" fmla="*/ 72 h 977"/>
              <a:gd name="T6" fmla="*/ 38 w 433"/>
              <a:gd name="T7" fmla="*/ 0 h 977"/>
              <a:gd name="T8" fmla="*/ 337 w 433"/>
              <a:gd name="T9" fmla="*/ 976 h 977"/>
            </a:gdLst>
            <a:ahLst/>
            <a:cxnLst>
              <a:cxn ang="0">
                <a:pos x="T0" y="T1"/>
              </a:cxn>
              <a:cxn ang="0">
                <a:pos x="T2" y="T3"/>
              </a:cxn>
              <a:cxn ang="0">
                <a:pos x="T4" y="T5"/>
              </a:cxn>
              <a:cxn ang="0">
                <a:pos x="T6" y="T7"/>
              </a:cxn>
              <a:cxn ang="0">
                <a:pos x="T8" y="T9"/>
              </a:cxn>
            </a:cxnLst>
            <a:rect l="0" t="0" r="r" b="b"/>
            <a:pathLst>
              <a:path w="433" h="977">
                <a:moveTo>
                  <a:pt x="337" y="976"/>
                </a:moveTo>
                <a:lnTo>
                  <a:pt x="256" y="966"/>
                </a:lnTo>
                <a:cubicBezTo>
                  <a:pt x="343" y="267"/>
                  <a:pt x="14" y="80"/>
                  <a:pt x="0" y="72"/>
                </a:cubicBezTo>
                <a:lnTo>
                  <a:pt x="38" y="0"/>
                </a:lnTo>
                <a:cubicBezTo>
                  <a:pt x="54" y="8"/>
                  <a:pt x="432" y="217"/>
                  <a:pt x="337" y="976"/>
                </a:cubicBezTo>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217"/>
            <a:endParaRPr lang="en-US">
              <a:solidFill>
                <a:srgbClr val="AAAAAA"/>
              </a:solidFill>
              <a:latin typeface="Calibri" panose="020F0502020204030204"/>
            </a:endParaRPr>
          </a:p>
        </p:txBody>
      </p:sp>
      <p:sp>
        <p:nvSpPr>
          <p:cNvPr id="54" name="Freeform 51">
            <a:extLst>
              <a:ext uri="{FF2B5EF4-FFF2-40B4-BE49-F238E27FC236}">
                <a16:creationId xmlns:a16="http://schemas.microsoft.com/office/drawing/2014/main" id="{C1666223-2B6A-463D-8AF4-BAE317C44D5A}"/>
              </a:ext>
            </a:extLst>
          </p:cNvPr>
          <p:cNvSpPr>
            <a:spLocks noChangeArrowheads="1"/>
          </p:cNvSpPr>
          <p:nvPr/>
        </p:nvSpPr>
        <p:spPr bwMode="auto">
          <a:xfrm>
            <a:off x="6088768" y="3946938"/>
            <a:ext cx="306357" cy="101243"/>
          </a:xfrm>
          <a:custGeom>
            <a:avLst/>
            <a:gdLst>
              <a:gd name="T0" fmla="*/ 90 w 1027"/>
              <a:gd name="T1" fmla="*/ 337 h 338"/>
              <a:gd name="T2" fmla="*/ 0 w 1027"/>
              <a:gd name="T3" fmla="*/ 314 h 338"/>
              <a:gd name="T4" fmla="*/ 40 w 1027"/>
              <a:gd name="T5" fmla="*/ 242 h 338"/>
              <a:gd name="T6" fmla="*/ 113 w 1027"/>
              <a:gd name="T7" fmla="*/ 251 h 338"/>
              <a:gd name="T8" fmla="*/ 162 w 1027"/>
              <a:gd name="T9" fmla="*/ 204 h 338"/>
              <a:gd name="T10" fmla="*/ 180 w 1027"/>
              <a:gd name="T11" fmla="*/ 169 h 338"/>
              <a:gd name="T12" fmla="*/ 217 w 1027"/>
              <a:gd name="T13" fmla="*/ 186 h 338"/>
              <a:gd name="T14" fmla="*/ 454 w 1027"/>
              <a:gd name="T15" fmla="*/ 200 h 338"/>
              <a:gd name="T16" fmla="*/ 581 w 1027"/>
              <a:gd name="T17" fmla="*/ 76 h 338"/>
              <a:gd name="T18" fmla="*/ 616 w 1027"/>
              <a:gd name="T19" fmla="*/ 0 h 338"/>
              <a:gd name="T20" fmla="*/ 655 w 1027"/>
              <a:gd name="T21" fmla="*/ 74 h 338"/>
              <a:gd name="T22" fmla="*/ 1014 w 1027"/>
              <a:gd name="T23" fmla="*/ 176 h 338"/>
              <a:gd name="T24" fmla="*/ 1026 w 1027"/>
              <a:gd name="T25" fmla="*/ 257 h 338"/>
              <a:gd name="T26" fmla="*/ 623 w 1027"/>
              <a:gd name="T27" fmla="*/ 169 h 338"/>
              <a:gd name="T28" fmla="*/ 482 w 1027"/>
              <a:gd name="T29" fmla="*/ 278 h 338"/>
              <a:gd name="T30" fmla="*/ 215 w 1027"/>
              <a:gd name="T31" fmla="*/ 274 h 338"/>
              <a:gd name="T32" fmla="*/ 136 w 1027"/>
              <a:gd name="T33" fmla="*/ 330 h 338"/>
              <a:gd name="T34" fmla="*/ 90 w 1027"/>
              <a:gd name="T35" fmla="*/ 337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27" h="338">
                <a:moveTo>
                  <a:pt x="90" y="337"/>
                </a:moveTo>
                <a:cubicBezTo>
                  <a:pt x="42" y="337"/>
                  <a:pt x="5" y="317"/>
                  <a:pt x="0" y="314"/>
                </a:cubicBezTo>
                <a:lnTo>
                  <a:pt x="40" y="242"/>
                </a:lnTo>
                <a:cubicBezTo>
                  <a:pt x="40" y="242"/>
                  <a:pt x="78" y="262"/>
                  <a:pt x="113" y="251"/>
                </a:cubicBezTo>
                <a:cubicBezTo>
                  <a:pt x="133" y="246"/>
                  <a:pt x="149" y="230"/>
                  <a:pt x="162" y="204"/>
                </a:cubicBezTo>
                <a:lnTo>
                  <a:pt x="180" y="169"/>
                </a:lnTo>
                <a:lnTo>
                  <a:pt x="217" y="186"/>
                </a:lnTo>
                <a:cubicBezTo>
                  <a:pt x="241" y="198"/>
                  <a:pt x="355" y="236"/>
                  <a:pt x="454" y="200"/>
                </a:cubicBezTo>
                <a:cubicBezTo>
                  <a:pt x="510" y="180"/>
                  <a:pt x="553" y="139"/>
                  <a:pt x="581" y="76"/>
                </a:cubicBezTo>
                <a:lnTo>
                  <a:pt x="616" y="0"/>
                </a:lnTo>
                <a:lnTo>
                  <a:pt x="655" y="74"/>
                </a:lnTo>
                <a:cubicBezTo>
                  <a:pt x="731" y="217"/>
                  <a:pt x="1011" y="177"/>
                  <a:pt x="1014" y="176"/>
                </a:cubicBezTo>
                <a:lnTo>
                  <a:pt x="1026" y="257"/>
                </a:lnTo>
                <a:cubicBezTo>
                  <a:pt x="1014" y="259"/>
                  <a:pt x="753" y="298"/>
                  <a:pt x="623" y="169"/>
                </a:cubicBezTo>
                <a:cubicBezTo>
                  <a:pt x="587" y="220"/>
                  <a:pt x="540" y="257"/>
                  <a:pt x="482" y="278"/>
                </a:cubicBezTo>
                <a:cubicBezTo>
                  <a:pt x="382" y="314"/>
                  <a:pt x="275" y="294"/>
                  <a:pt x="215" y="274"/>
                </a:cubicBezTo>
                <a:cubicBezTo>
                  <a:pt x="194" y="302"/>
                  <a:pt x="167" y="321"/>
                  <a:pt x="136" y="330"/>
                </a:cubicBezTo>
                <a:cubicBezTo>
                  <a:pt x="120" y="335"/>
                  <a:pt x="104" y="337"/>
                  <a:pt x="90" y="337"/>
                </a:cubicBezTo>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217"/>
            <a:endParaRPr lang="en-US">
              <a:solidFill>
                <a:srgbClr val="AAAAAA"/>
              </a:solidFill>
              <a:latin typeface="Calibri" panose="020F0502020204030204"/>
            </a:endParaRPr>
          </a:p>
        </p:txBody>
      </p:sp>
      <p:sp>
        <p:nvSpPr>
          <p:cNvPr id="55" name="Freeform 52">
            <a:extLst>
              <a:ext uri="{FF2B5EF4-FFF2-40B4-BE49-F238E27FC236}">
                <a16:creationId xmlns:a16="http://schemas.microsoft.com/office/drawing/2014/main" id="{91F0EBE5-3F11-4389-860A-F6DF610AE38E}"/>
              </a:ext>
            </a:extLst>
          </p:cNvPr>
          <p:cNvSpPr>
            <a:spLocks noChangeArrowheads="1"/>
          </p:cNvSpPr>
          <p:nvPr/>
        </p:nvSpPr>
        <p:spPr bwMode="auto">
          <a:xfrm>
            <a:off x="5979638" y="4359796"/>
            <a:ext cx="213004" cy="106502"/>
          </a:xfrm>
          <a:custGeom>
            <a:avLst/>
            <a:gdLst>
              <a:gd name="T0" fmla="*/ 70 w 714"/>
              <a:gd name="T1" fmla="*/ 356 h 357"/>
              <a:gd name="T2" fmla="*/ 0 w 714"/>
              <a:gd name="T3" fmla="*/ 315 h 357"/>
              <a:gd name="T4" fmla="*/ 311 w 714"/>
              <a:gd name="T5" fmla="*/ 80 h 357"/>
              <a:gd name="T6" fmla="*/ 713 w 714"/>
              <a:gd name="T7" fmla="*/ 156 h 357"/>
              <a:gd name="T8" fmla="*/ 672 w 714"/>
              <a:gd name="T9" fmla="*/ 227 h 357"/>
              <a:gd name="T10" fmla="*/ 70 w 714"/>
              <a:gd name="T11" fmla="*/ 356 h 357"/>
            </a:gdLst>
            <a:ahLst/>
            <a:cxnLst>
              <a:cxn ang="0">
                <a:pos x="T0" y="T1"/>
              </a:cxn>
              <a:cxn ang="0">
                <a:pos x="T2" y="T3"/>
              </a:cxn>
              <a:cxn ang="0">
                <a:pos x="T4" y="T5"/>
              </a:cxn>
              <a:cxn ang="0">
                <a:pos x="T6" y="T7"/>
              </a:cxn>
              <a:cxn ang="0">
                <a:pos x="T8" y="T9"/>
              </a:cxn>
              <a:cxn ang="0">
                <a:pos x="T10" y="T11"/>
              </a:cxn>
            </a:cxnLst>
            <a:rect l="0" t="0" r="r" b="b"/>
            <a:pathLst>
              <a:path w="714" h="357">
                <a:moveTo>
                  <a:pt x="70" y="356"/>
                </a:moveTo>
                <a:lnTo>
                  <a:pt x="0" y="315"/>
                </a:lnTo>
                <a:cubicBezTo>
                  <a:pt x="4" y="307"/>
                  <a:pt x="110" y="131"/>
                  <a:pt x="311" y="80"/>
                </a:cubicBezTo>
                <a:cubicBezTo>
                  <a:pt x="438" y="48"/>
                  <a:pt x="574" y="73"/>
                  <a:pt x="713" y="156"/>
                </a:cubicBezTo>
                <a:lnTo>
                  <a:pt x="672" y="227"/>
                </a:lnTo>
                <a:cubicBezTo>
                  <a:pt x="290" y="0"/>
                  <a:pt x="79" y="342"/>
                  <a:pt x="70" y="356"/>
                </a:cubicBezTo>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217"/>
            <a:endParaRPr lang="en-US">
              <a:solidFill>
                <a:srgbClr val="AAAAAA"/>
              </a:solidFill>
              <a:latin typeface="Calibri" panose="020F0502020204030204"/>
            </a:endParaRPr>
          </a:p>
        </p:txBody>
      </p:sp>
      <p:sp>
        <p:nvSpPr>
          <p:cNvPr id="56" name="Freeform 53">
            <a:extLst>
              <a:ext uri="{FF2B5EF4-FFF2-40B4-BE49-F238E27FC236}">
                <a16:creationId xmlns:a16="http://schemas.microsoft.com/office/drawing/2014/main" id="{E9DA7360-9A00-49B7-B951-79C03511639F}"/>
              </a:ext>
            </a:extLst>
          </p:cNvPr>
          <p:cNvSpPr>
            <a:spLocks noChangeArrowheads="1"/>
          </p:cNvSpPr>
          <p:nvPr/>
        </p:nvSpPr>
        <p:spPr bwMode="auto">
          <a:xfrm>
            <a:off x="5979638" y="4192812"/>
            <a:ext cx="117020" cy="209059"/>
          </a:xfrm>
          <a:custGeom>
            <a:avLst/>
            <a:gdLst>
              <a:gd name="T0" fmla="*/ 333 w 394"/>
              <a:gd name="T1" fmla="*/ 702 h 703"/>
              <a:gd name="T2" fmla="*/ 201 w 394"/>
              <a:gd name="T3" fmla="*/ 0 h 703"/>
              <a:gd name="T4" fmla="*/ 271 w 394"/>
              <a:gd name="T5" fmla="*/ 41 h 703"/>
              <a:gd name="T6" fmla="*/ 236 w 394"/>
              <a:gd name="T7" fmla="*/ 21 h 703"/>
              <a:gd name="T8" fmla="*/ 271 w 394"/>
              <a:gd name="T9" fmla="*/ 41 h 703"/>
              <a:gd name="T10" fmla="*/ 393 w 394"/>
              <a:gd name="T11" fmla="*/ 646 h 703"/>
              <a:gd name="T12" fmla="*/ 333 w 394"/>
              <a:gd name="T13" fmla="*/ 702 h 703"/>
            </a:gdLst>
            <a:ahLst/>
            <a:cxnLst>
              <a:cxn ang="0">
                <a:pos x="T0" y="T1"/>
              </a:cxn>
              <a:cxn ang="0">
                <a:pos x="T2" y="T3"/>
              </a:cxn>
              <a:cxn ang="0">
                <a:pos x="T4" y="T5"/>
              </a:cxn>
              <a:cxn ang="0">
                <a:pos x="T6" y="T7"/>
              </a:cxn>
              <a:cxn ang="0">
                <a:pos x="T8" y="T9"/>
              </a:cxn>
              <a:cxn ang="0">
                <a:pos x="T10" y="T11"/>
              </a:cxn>
              <a:cxn ang="0">
                <a:pos x="T12" y="T13"/>
              </a:cxn>
            </a:cxnLst>
            <a:rect l="0" t="0" r="r" b="b"/>
            <a:pathLst>
              <a:path w="394" h="703">
                <a:moveTo>
                  <a:pt x="333" y="702"/>
                </a:moveTo>
                <a:cubicBezTo>
                  <a:pt x="0" y="350"/>
                  <a:pt x="199" y="3"/>
                  <a:pt x="201" y="0"/>
                </a:cubicBezTo>
                <a:lnTo>
                  <a:pt x="271" y="41"/>
                </a:lnTo>
                <a:lnTo>
                  <a:pt x="236" y="21"/>
                </a:lnTo>
                <a:lnTo>
                  <a:pt x="271" y="41"/>
                </a:lnTo>
                <a:cubicBezTo>
                  <a:pt x="265" y="54"/>
                  <a:pt x="104" y="340"/>
                  <a:pt x="393" y="646"/>
                </a:cubicBezTo>
                <a:lnTo>
                  <a:pt x="333" y="702"/>
                </a:lnTo>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217"/>
            <a:endParaRPr lang="en-US">
              <a:solidFill>
                <a:srgbClr val="AAAAAA"/>
              </a:solidFill>
              <a:latin typeface="Calibri" panose="020F0502020204030204"/>
            </a:endParaRPr>
          </a:p>
        </p:txBody>
      </p:sp>
      <p:sp>
        <p:nvSpPr>
          <p:cNvPr id="57" name="Freeform 54">
            <a:extLst>
              <a:ext uri="{FF2B5EF4-FFF2-40B4-BE49-F238E27FC236}">
                <a16:creationId xmlns:a16="http://schemas.microsoft.com/office/drawing/2014/main" id="{ECF33A10-1864-4494-B94A-93FB1B92901E}"/>
              </a:ext>
            </a:extLst>
          </p:cNvPr>
          <p:cNvSpPr>
            <a:spLocks noChangeArrowheads="1"/>
          </p:cNvSpPr>
          <p:nvPr/>
        </p:nvSpPr>
        <p:spPr bwMode="auto">
          <a:xfrm>
            <a:off x="5603595" y="3981123"/>
            <a:ext cx="351061" cy="232726"/>
          </a:xfrm>
          <a:custGeom>
            <a:avLst/>
            <a:gdLst>
              <a:gd name="T0" fmla="*/ 82 w 1179"/>
              <a:gd name="T1" fmla="*/ 778 h 779"/>
              <a:gd name="T2" fmla="*/ 0 w 1179"/>
              <a:gd name="T3" fmla="*/ 777 h 779"/>
              <a:gd name="T4" fmla="*/ 463 w 1179"/>
              <a:gd name="T5" fmla="*/ 277 h 779"/>
              <a:gd name="T6" fmla="*/ 762 w 1179"/>
              <a:gd name="T7" fmla="*/ 50 h 779"/>
              <a:gd name="T8" fmla="*/ 1178 w 1179"/>
              <a:gd name="T9" fmla="*/ 125 h 779"/>
              <a:gd name="T10" fmla="*/ 1134 w 1179"/>
              <a:gd name="T11" fmla="*/ 194 h 779"/>
              <a:gd name="T12" fmla="*/ 781 w 1179"/>
              <a:gd name="T13" fmla="*/ 131 h 779"/>
              <a:gd name="T14" fmla="*/ 523 w 1179"/>
              <a:gd name="T15" fmla="*/ 336 h 779"/>
              <a:gd name="T16" fmla="*/ 513 w 1179"/>
              <a:gd name="T17" fmla="*/ 353 h 779"/>
              <a:gd name="T18" fmla="*/ 494 w 1179"/>
              <a:gd name="T19" fmla="*/ 356 h 779"/>
              <a:gd name="T20" fmla="*/ 82 w 1179"/>
              <a:gd name="T21" fmla="*/ 778 h 7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79" h="779">
                <a:moveTo>
                  <a:pt x="82" y="778"/>
                </a:moveTo>
                <a:lnTo>
                  <a:pt x="0" y="777"/>
                </a:lnTo>
                <a:cubicBezTo>
                  <a:pt x="7" y="491"/>
                  <a:pt x="163" y="324"/>
                  <a:pt x="463" y="277"/>
                </a:cubicBezTo>
                <a:cubicBezTo>
                  <a:pt x="542" y="155"/>
                  <a:pt x="642" y="79"/>
                  <a:pt x="762" y="50"/>
                </a:cubicBezTo>
                <a:cubicBezTo>
                  <a:pt x="975" y="0"/>
                  <a:pt x="1170" y="120"/>
                  <a:pt x="1178" y="125"/>
                </a:cubicBezTo>
                <a:lnTo>
                  <a:pt x="1134" y="194"/>
                </a:lnTo>
                <a:cubicBezTo>
                  <a:pt x="1132" y="193"/>
                  <a:pt x="959" y="87"/>
                  <a:pt x="781" y="131"/>
                </a:cubicBezTo>
                <a:cubicBezTo>
                  <a:pt x="678" y="155"/>
                  <a:pt x="592" y="224"/>
                  <a:pt x="523" y="336"/>
                </a:cubicBezTo>
                <a:lnTo>
                  <a:pt x="513" y="353"/>
                </a:lnTo>
                <a:lnTo>
                  <a:pt x="494" y="356"/>
                </a:lnTo>
                <a:cubicBezTo>
                  <a:pt x="223" y="393"/>
                  <a:pt x="88" y="531"/>
                  <a:pt x="82" y="778"/>
                </a:cubicBezTo>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217"/>
            <a:endParaRPr lang="en-US">
              <a:solidFill>
                <a:srgbClr val="AAAAAA"/>
              </a:solidFill>
              <a:latin typeface="Calibri" panose="020F0502020204030204"/>
            </a:endParaRPr>
          </a:p>
        </p:txBody>
      </p:sp>
      <p:sp>
        <p:nvSpPr>
          <p:cNvPr id="58" name="Freeform 55">
            <a:extLst>
              <a:ext uri="{FF2B5EF4-FFF2-40B4-BE49-F238E27FC236}">
                <a16:creationId xmlns:a16="http://schemas.microsoft.com/office/drawing/2014/main" id="{DB564011-D422-4C1A-BDAD-538D01BE9864}"/>
              </a:ext>
            </a:extLst>
          </p:cNvPr>
          <p:cNvSpPr>
            <a:spLocks noChangeArrowheads="1"/>
          </p:cNvSpPr>
          <p:nvPr/>
        </p:nvSpPr>
        <p:spPr bwMode="auto">
          <a:xfrm>
            <a:off x="5765319" y="4095514"/>
            <a:ext cx="194596" cy="308986"/>
          </a:xfrm>
          <a:custGeom>
            <a:avLst/>
            <a:gdLst>
              <a:gd name="T0" fmla="*/ 640 w 651"/>
              <a:gd name="T1" fmla="*/ 1036 h 1037"/>
              <a:gd name="T2" fmla="*/ 422 w 651"/>
              <a:gd name="T3" fmla="*/ 908 h 1037"/>
              <a:gd name="T4" fmla="*/ 349 w 651"/>
              <a:gd name="T5" fmla="*/ 642 h 1037"/>
              <a:gd name="T6" fmla="*/ 207 w 651"/>
              <a:gd name="T7" fmla="*/ 526 h 1037"/>
              <a:gd name="T8" fmla="*/ 167 w 651"/>
              <a:gd name="T9" fmla="*/ 326 h 1037"/>
              <a:gd name="T10" fmla="*/ 57 w 651"/>
              <a:gd name="T11" fmla="*/ 229 h 1037"/>
              <a:gd name="T12" fmla="*/ 36 w 651"/>
              <a:gd name="T13" fmla="*/ 0 h 1037"/>
              <a:gd name="T14" fmla="*/ 115 w 651"/>
              <a:gd name="T15" fmla="*/ 23 h 1037"/>
              <a:gd name="T16" fmla="*/ 76 w 651"/>
              <a:gd name="T17" fmla="*/ 11 h 1037"/>
              <a:gd name="T18" fmla="*/ 115 w 651"/>
              <a:gd name="T19" fmla="*/ 23 h 1037"/>
              <a:gd name="T20" fmla="*/ 128 w 651"/>
              <a:gd name="T21" fmla="*/ 189 h 1037"/>
              <a:gd name="T22" fmla="*/ 225 w 651"/>
              <a:gd name="T23" fmla="*/ 259 h 1037"/>
              <a:gd name="T24" fmla="*/ 265 w 651"/>
              <a:gd name="T25" fmla="*/ 270 h 1037"/>
              <a:gd name="T26" fmla="*/ 254 w 651"/>
              <a:gd name="T27" fmla="*/ 310 h 1037"/>
              <a:gd name="T28" fmla="*/ 277 w 651"/>
              <a:gd name="T29" fmla="*/ 483 h 1037"/>
              <a:gd name="T30" fmla="*/ 402 w 651"/>
              <a:gd name="T31" fmla="*/ 572 h 1037"/>
              <a:gd name="T32" fmla="*/ 441 w 651"/>
              <a:gd name="T33" fmla="*/ 580 h 1037"/>
              <a:gd name="T34" fmla="*/ 435 w 651"/>
              <a:gd name="T35" fmla="*/ 619 h 1037"/>
              <a:gd name="T36" fmla="*/ 488 w 651"/>
              <a:gd name="T37" fmla="*/ 860 h 1037"/>
              <a:gd name="T38" fmla="*/ 650 w 651"/>
              <a:gd name="T39" fmla="*/ 955 h 1037"/>
              <a:gd name="T40" fmla="*/ 640 w 651"/>
              <a:gd name="T41" fmla="*/ 1036 h 10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51" h="1037">
                <a:moveTo>
                  <a:pt x="640" y="1036"/>
                </a:moveTo>
                <a:cubicBezTo>
                  <a:pt x="553" y="1026"/>
                  <a:pt x="475" y="981"/>
                  <a:pt x="422" y="908"/>
                </a:cubicBezTo>
                <a:cubicBezTo>
                  <a:pt x="367" y="834"/>
                  <a:pt x="341" y="739"/>
                  <a:pt x="349" y="642"/>
                </a:cubicBezTo>
                <a:cubicBezTo>
                  <a:pt x="291" y="622"/>
                  <a:pt x="241" y="581"/>
                  <a:pt x="207" y="526"/>
                </a:cubicBezTo>
                <a:cubicBezTo>
                  <a:pt x="170" y="467"/>
                  <a:pt x="156" y="395"/>
                  <a:pt x="167" y="326"/>
                </a:cubicBezTo>
                <a:cubicBezTo>
                  <a:pt x="118" y="305"/>
                  <a:pt x="81" y="273"/>
                  <a:pt x="57" y="229"/>
                </a:cubicBezTo>
                <a:cubicBezTo>
                  <a:pt x="0" y="128"/>
                  <a:pt x="35" y="5"/>
                  <a:pt x="36" y="0"/>
                </a:cubicBezTo>
                <a:lnTo>
                  <a:pt x="115" y="23"/>
                </a:lnTo>
                <a:lnTo>
                  <a:pt x="76" y="11"/>
                </a:lnTo>
                <a:lnTo>
                  <a:pt x="115" y="23"/>
                </a:lnTo>
                <a:cubicBezTo>
                  <a:pt x="115" y="23"/>
                  <a:pt x="89" y="119"/>
                  <a:pt x="128" y="189"/>
                </a:cubicBezTo>
                <a:cubicBezTo>
                  <a:pt x="148" y="224"/>
                  <a:pt x="179" y="246"/>
                  <a:pt x="225" y="259"/>
                </a:cubicBezTo>
                <a:lnTo>
                  <a:pt x="265" y="270"/>
                </a:lnTo>
                <a:lnTo>
                  <a:pt x="254" y="310"/>
                </a:lnTo>
                <a:cubicBezTo>
                  <a:pt x="237" y="369"/>
                  <a:pt x="245" y="432"/>
                  <a:pt x="277" y="483"/>
                </a:cubicBezTo>
                <a:cubicBezTo>
                  <a:pt x="306" y="530"/>
                  <a:pt x="350" y="562"/>
                  <a:pt x="402" y="572"/>
                </a:cubicBezTo>
                <a:lnTo>
                  <a:pt x="441" y="580"/>
                </a:lnTo>
                <a:lnTo>
                  <a:pt x="435" y="619"/>
                </a:lnTo>
                <a:cubicBezTo>
                  <a:pt x="420" y="706"/>
                  <a:pt x="439" y="794"/>
                  <a:pt x="488" y="860"/>
                </a:cubicBezTo>
                <a:cubicBezTo>
                  <a:pt x="528" y="914"/>
                  <a:pt x="585" y="947"/>
                  <a:pt x="650" y="955"/>
                </a:cubicBezTo>
                <a:lnTo>
                  <a:pt x="640" y="1036"/>
                </a:lnTo>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217"/>
            <a:endParaRPr lang="en-US">
              <a:solidFill>
                <a:srgbClr val="AAAAAA"/>
              </a:solidFill>
              <a:latin typeface="Calibri" panose="020F0502020204030204"/>
            </a:endParaRPr>
          </a:p>
        </p:txBody>
      </p:sp>
      <p:sp>
        <p:nvSpPr>
          <p:cNvPr id="59" name="Freeform 56">
            <a:extLst>
              <a:ext uri="{FF2B5EF4-FFF2-40B4-BE49-F238E27FC236}">
                <a16:creationId xmlns:a16="http://schemas.microsoft.com/office/drawing/2014/main" id="{72FEE47D-B7A4-4764-AED2-9D5F8BD5C022}"/>
              </a:ext>
            </a:extLst>
          </p:cNvPr>
          <p:cNvSpPr>
            <a:spLocks noChangeArrowheads="1"/>
          </p:cNvSpPr>
          <p:nvPr/>
        </p:nvSpPr>
        <p:spPr bwMode="auto">
          <a:xfrm>
            <a:off x="5643040" y="4234887"/>
            <a:ext cx="201170" cy="60483"/>
          </a:xfrm>
          <a:custGeom>
            <a:avLst/>
            <a:gdLst>
              <a:gd name="T0" fmla="*/ 225 w 676"/>
              <a:gd name="T1" fmla="*/ 204 h 205"/>
              <a:gd name="T2" fmla="*/ 0 w 676"/>
              <a:gd name="T3" fmla="*/ 165 h 205"/>
              <a:gd name="T4" fmla="*/ 28 w 676"/>
              <a:gd name="T5" fmla="*/ 88 h 205"/>
              <a:gd name="T6" fmla="*/ 629 w 676"/>
              <a:gd name="T7" fmla="*/ 0 h 205"/>
              <a:gd name="T8" fmla="*/ 675 w 676"/>
              <a:gd name="T9" fmla="*/ 67 h 205"/>
              <a:gd name="T10" fmla="*/ 225 w 676"/>
              <a:gd name="T11" fmla="*/ 204 h 205"/>
            </a:gdLst>
            <a:ahLst/>
            <a:cxnLst>
              <a:cxn ang="0">
                <a:pos x="T0" y="T1"/>
              </a:cxn>
              <a:cxn ang="0">
                <a:pos x="T2" y="T3"/>
              </a:cxn>
              <a:cxn ang="0">
                <a:pos x="T4" y="T5"/>
              </a:cxn>
              <a:cxn ang="0">
                <a:pos x="T6" y="T7"/>
              </a:cxn>
              <a:cxn ang="0">
                <a:pos x="T8" y="T9"/>
              </a:cxn>
              <a:cxn ang="0">
                <a:pos x="T10" y="T11"/>
              </a:cxn>
            </a:cxnLst>
            <a:rect l="0" t="0" r="r" b="b"/>
            <a:pathLst>
              <a:path w="676" h="205">
                <a:moveTo>
                  <a:pt x="225" y="204"/>
                </a:moveTo>
                <a:cubicBezTo>
                  <a:pt x="154" y="204"/>
                  <a:pt x="78" y="193"/>
                  <a:pt x="0" y="165"/>
                </a:cubicBezTo>
                <a:lnTo>
                  <a:pt x="28" y="88"/>
                </a:lnTo>
                <a:cubicBezTo>
                  <a:pt x="334" y="198"/>
                  <a:pt x="626" y="1"/>
                  <a:pt x="629" y="0"/>
                </a:cubicBezTo>
                <a:lnTo>
                  <a:pt x="675" y="67"/>
                </a:lnTo>
                <a:cubicBezTo>
                  <a:pt x="665" y="74"/>
                  <a:pt x="472" y="204"/>
                  <a:pt x="225" y="204"/>
                </a:cubicBezTo>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217"/>
            <a:endParaRPr lang="en-US">
              <a:solidFill>
                <a:srgbClr val="AAAAAA"/>
              </a:solidFill>
              <a:latin typeface="Calibri" panose="020F0502020204030204"/>
            </a:endParaRPr>
          </a:p>
        </p:txBody>
      </p:sp>
      <p:sp>
        <p:nvSpPr>
          <p:cNvPr id="60" name="Freeform 57">
            <a:extLst>
              <a:ext uri="{FF2B5EF4-FFF2-40B4-BE49-F238E27FC236}">
                <a16:creationId xmlns:a16="http://schemas.microsoft.com/office/drawing/2014/main" id="{0B873DDF-F5BD-46BF-9152-27F25195DC7F}"/>
              </a:ext>
            </a:extLst>
          </p:cNvPr>
          <p:cNvSpPr>
            <a:spLocks noChangeArrowheads="1"/>
          </p:cNvSpPr>
          <p:nvPr/>
        </p:nvSpPr>
        <p:spPr bwMode="auto">
          <a:xfrm>
            <a:off x="5923099" y="4088940"/>
            <a:ext cx="209059" cy="67057"/>
          </a:xfrm>
          <a:custGeom>
            <a:avLst/>
            <a:gdLst>
              <a:gd name="T0" fmla="*/ 358 w 703"/>
              <a:gd name="T1" fmla="*/ 183 h 226"/>
              <a:gd name="T2" fmla="*/ 0 w 703"/>
              <a:gd name="T3" fmla="*/ 58 h 226"/>
              <a:gd name="T4" fmla="*/ 33 w 703"/>
              <a:gd name="T5" fmla="*/ 33 h 226"/>
              <a:gd name="T6" fmla="*/ 62 w 703"/>
              <a:gd name="T7" fmla="*/ 5 h 226"/>
              <a:gd name="T8" fmla="*/ 653 w 703"/>
              <a:gd name="T9" fmla="*/ 0 h 226"/>
              <a:gd name="T10" fmla="*/ 702 w 703"/>
              <a:gd name="T11" fmla="*/ 66 h 226"/>
              <a:gd name="T12" fmla="*/ 358 w 703"/>
              <a:gd name="T13" fmla="*/ 183 h 226"/>
            </a:gdLst>
            <a:ahLst/>
            <a:cxnLst>
              <a:cxn ang="0">
                <a:pos x="T0" y="T1"/>
              </a:cxn>
              <a:cxn ang="0">
                <a:pos x="T2" y="T3"/>
              </a:cxn>
              <a:cxn ang="0">
                <a:pos x="T4" y="T5"/>
              </a:cxn>
              <a:cxn ang="0">
                <a:pos x="T6" y="T7"/>
              </a:cxn>
              <a:cxn ang="0">
                <a:pos x="T8" y="T9"/>
              </a:cxn>
              <a:cxn ang="0">
                <a:pos x="T10" y="T11"/>
              </a:cxn>
              <a:cxn ang="0">
                <a:pos x="T12" y="T13"/>
              </a:cxn>
            </a:cxnLst>
            <a:rect l="0" t="0" r="r" b="b"/>
            <a:pathLst>
              <a:path w="703" h="226">
                <a:moveTo>
                  <a:pt x="358" y="183"/>
                </a:moveTo>
                <a:cubicBezTo>
                  <a:pt x="162" y="183"/>
                  <a:pt x="16" y="79"/>
                  <a:pt x="0" y="58"/>
                </a:cubicBezTo>
                <a:lnTo>
                  <a:pt x="33" y="33"/>
                </a:lnTo>
                <a:lnTo>
                  <a:pt x="62" y="5"/>
                </a:lnTo>
                <a:cubicBezTo>
                  <a:pt x="65" y="7"/>
                  <a:pt x="343" y="225"/>
                  <a:pt x="653" y="0"/>
                </a:cubicBezTo>
                <a:lnTo>
                  <a:pt x="702" y="66"/>
                </a:lnTo>
                <a:cubicBezTo>
                  <a:pt x="581" y="154"/>
                  <a:pt x="462" y="183"/>
                  <a:pt x="358" y="183"/>
                </a:cubicBezTo>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217"/>
            <a:endParaRPr lang="en-US">
              <a:solidFill>
                <a:srgbClr val="AAAAAA"/>
              </a:solidFill>
              <a:latin typeface="Calibri" panose="020F0502020204030204"/>
            </a:endParaRPr>
          </a:p>
        </p:txBody>
      </p:sp>
      <p:sp>
        <p:nvSpPr>
          <p:cNvPr id="61" name="Freeform 58">
            <a:extLst>
              <a:ext uri="{FF2B5EF4-FFF2-40B4-BE49-F238E27FC236}">
                <a16:creationId xmlns:a16="http://schemas.microsoft.com/office/drawing/2014/main" id="{311BA987-E1EA-4369-B44F-788FDAB1E334}"/>
              </a:ext>
            </a:extLst>
          </p:cNvPr>
          <p:cNvSpPr>
            <a:spLocks noChangeArrowheads="1"/>
          </p:cNvSpPr>
          <p:nvPr/>
        </p:nvSpPr>
        <p:spPr bwMode="auto">
          <a:xfrm>
            <a:off x="5481315" y="4383463"/>
            <a:ext cx="159096" cy="298468"/>
          </a:xfrm>
          <a:custGeom>
            <a:avLst/>
            <a:gdLst>
              <a:gd name="T0" fmla="*/ 531 w 534"/>
              <a:gd name="T1" fmla="*/ 1000 h 1001"/>
              <a:gd name="T2" fmla="*/ 236 w 534"/>
              <a:gd name="T3" fmla="*/ 851 h 1001"/>
              <a:gd name="T4" fmla="*/ 162 w 534"/>
              <a:gd name="T5" fmla="*/ 496 h 1001"/>
              <a:gd name="T6" fmla="*/ 10 w 534"/>
              <a:gd name="T7" fmla="*/ 229 h 1001"/>
              <a:gd name="T8" fmla="*/ 85 w 534"/>
              <a:gd name="T9" fmla="*/ 0 h 1001"/>
              <a:gd name="T10" fmla="*/ 146 w 534"/>
              <a:gd name="T11" fmla="*/ 55 h 1001"/>
              <a:gd name="T12" fmla="*/ 93 w 534"/>
              <a:gd name="T13" fmla="*/ 224 h 1001"/>
              <a:gd name="T14" fmla="*/ 234 w 534"/>
              <a:gd name="T15" fmla="*/ 450 h 1001"/>
              <a:gd name="T16" fmla="*/ 255 w 534"/>
              <a:gd name="T17" fmla="*/ 467 h 1001"/>
              <a:gd name="T18" fmla="*/ 248 w 534"/>
              <a:gd name="T19" fmla="*/ 492 h 1001"/>
              <a:gd name="T20" fmla="*/ 302 w 534"/>
              <a:gd name="T21" fmla="*/ 801 h 1001"/>
              <a:gd name="T22" fmla="*/ 533 w 534"/>
              <a:gd name="T23" fmla="*/ 918 h 1001"/>
              <a:gd name="T24" fmla="*/ 531 w 534"/>
              <a:gd name="T25" fmla="*/ 1000 h 10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34" h="1001">
                <a:moveTo>
                  <a:pt x="531" y="1000"/>
                </a:moveTo>
                <a:cubicBezTo>
                  <a:pt x="411" y="998"/>
                  <a:pt x="306" y="945"/>
                  <a:pt x="236" y="851"/>
                </a:cubicBezTo>
                <a:cubicBezTo>
                  <a:pt x="163" y="753"/>
                  <a:pt x="136" y="623"/>
                  <a:pt x="162" y="496"/>
                </a:cubicBezTo>
                <a:cubicBezTo>
                  <a:pt x="69" y="414"/>
                  <a:pt x="18" y="324"/>
                  <a:pt x="10" y="229"/>
                </a:cubicBezTo>
                <a:cubicBezTo>
                  <a:pt x="0" y="96"/>
                  <a:pt x="82" y="5"/>
                  <a:pt x="85" y="0"/>
                </a:cubicBezTo>
                <a:lnTo>
                  <a:pt x="146" y="55"/>
                </a:lnTo>
                <a:cubicBezTo>
                  <a:pt x="145" y="56"/>
                  <a:pt x="85" y="126"/>
                  <a:pt x="93" y="224"/>
                </a:cubicBezTo>
                <a:cubicBezTo>
                  <a:pt x="99" y="302"/>
                  <a:pt x="147" y="378"/>
                  <a:pt x="234" y="450"/>
                </a:cubicBezTo>
                <a:lnTo>
                  <a:pt x="255" y="467"/>
                </a:lnTo>
                <a:lnTo>
                  <a:pt x="248" y="492"/>
                </a:lnTo>
                <a:cubicBezTo>
                  <a:pt x="218" y="602"/>
                  <a:pt x="239" y="717"/>
                  <a:pt x="302" y="801"/>
                </a:cubicBezTo>
                <a:cubicBezTo>
                  <a:pt x="357" y="875"/>
                  <a:pt x="438" y="916"/>
                  <a:pt x="533" y="918"/>
                </a:cubicBezTo>
                <a:lnTo>
                  <a:pt x="531" y="1000"/>
                </a:lnTo>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217"/>
            <a:endParaRPr lang="en-US">
              <a:solidFill>
                <a:srgbClr val="AAAAAA"/>
              </a:solidFill>
              <a:latin typeface="Calibri" panose="020F0502020204030204"/>
            </a:endParaRPr>
          </a:p>
        </p:txBody>
      </p:sp>
      <p:sp>
        <p:nvSpPr>
          <p:cNvPr id="62" name="Freeform 59">
            <a:extLst>
              <a:ext uri="{FF2B5EF4-FFF2-40B4-BE49-F238E27FC236}">
                <a16:creationId xmlns:a16="http://schemas.microsoft.com/office/drawing/2014/main" id="{2FC2E75E-8F1A-431B-B732-2642CAF5D73B}"/>
              </a:ext>
            </a:extLst>
          </p:cNvPr>
          <p:cNvSpPr>
            <a:spLocks noChangeArrowheads="1"/>
          </p:cNvSpPr>
          <p:nvPr/>
        </p:nvSpPr>
        <p:spPr bwMode="auto">
          <a:xfrm>
            <a:off x="5628576" y="4470242"/>
            <a:ext cx="249819" cy="131484"/>
          </a:xfrm>
          <a:custGeom>
            <a:avLst/>
            <a:gdLst>
              <a:gd name="T0" fmla="*/ 154 w 837"/>
              <a:gd name="T1" fmla="*/ 441 h 442"/>
              <a:gd name="T2" fmla="*/ 0 w 837"/>
              <a:gd name="T3" fmla="*/ 409 h 442"/>
              <a:gd name="T4" fmla="*/ 34 w 837"/>
              <a:gd name="T5" fmla="*/ 334 h 442"/>
              <a:gd name="T6" fmla="*/ 281 w 837"/>
              <a:gd name="T7" fmla="*/ 328 h 442"/>
              <a:gd name="T8" fmla="*/ 356 w 837"/>
              <a:gd name="T9" fmla="*/ 203 h 442"/>
              <a:gd name="T10" fmla="*/ 360 w 837"/>
              <a:gd name="T11" fmla="*/ 149 h 442"/>
              <a:gd name="T12" fmla="*/ 411 w 837"/>
              <a:gd name="T13" fmla="*/ 167 h 442"/>
              <a:gd name="T14" fmla="*/ 760 w 837"/>
              <a:gd name="T15" fmla="*/ 0 h 442"/>
              <a:gd name="T16" fmla="*/ 836 w 837"/>
              <a:gd name="T17" fmla="*/ 31 h 442"/>
              <a:gd name="T18" fmla="*/ 430 w 837"/>
              <a:gd name="T19" fmla="*/ 258 h 442"/>
              <a:gd name="T20" fmla="*/ 324 w 837"/>
              <a:gd name="T21" fmla="*/ 398 h 442"/>
              <a:gd name="T22" fmla="*/ 154 w 837"/>
              <a:gd name="T23" fmla="*/ 441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37" h="442">
                <a:moveTo>
                  <a:pt x="154" y="441"/>
                </a:moveTo>
                <a:cubicBezTo>
                  <a:pt x="100" y="441"/>
                  <a:pt x="47" y="431"/>
                  <a:pt x="0" y="409"/>
                </a:cubicBezTo>
                <a:lnTo>
                  <a:pt x="34" y="334"/>
                </a:lnTo>
                <a:cubicBezTo>
                  <a:pt x="100" y="365"/>
                  <a:pt x="206" y="372"/>
                  <a:pt x="281" y="328"/>
                </a:cubicBezTo>
                <a:cubicBezTo>
                  <a:pt x="327" y="301"/>
                  <a:pt x="352" y="258"/>
                  <a:pt x="356" y="203"/>
                </a:cubicBezTo>
                <a:lnTo>
                  <a:pt x="360" y="149"/>
                </a:lnTo>
                <a:lnTo>
                  <a:pt x="411" y="167"/>
                </a:lnTo>
                <a:cubicBezTo>
                  <a:pt x="655" y="254"/>
                  <a:pt x="756" y="11"/>
                  <a:pt x="760" y="0"/>
                </a:cubicBezTo>
                <a:lnTo>
                  <a:pt x="836" y="31"/>
                </a:lnTo>
                <a:cubicBezTo>
                  <a:pt x="793" y="137"/>
                  <a:pt x="656" y="311"/>
                  <a:pt x="430" y="258"/>
                </a:cubicBezTo>
                <a:cubicBezTo>
                  <a:pt x="415" y="318"/>
                  <a:pt x="378" y="366"/>
                  <a:pt x="324" y="398"/>
                </a:cubicBezTo>
                <a:cubicBezTo>
                  <a:pt x="275" y="427"/>
                  <a:pt x="215" y="441"/>
                  <a:pt x="154" y="441"/>
                </a:cubicBezTo>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217"/>
            <a:endParaRPr lang="en-US">
              <a:solidFill>
                <a:srgbClr val="AAAAAA"/>
              </a:solidFill>
              <a:latin typeface="Calibri" panose="020F0502020204030204"/>
            </a:endParaRPr>
          </a:p>
        </p:txBody>
      </p:sp>
      <p:sp>
        <p:nvSpPr>
          <p:cNvPr id="63" name="Freeform 60">
            <a:extLst>
              <a:ext uri="{FF2B5EF4-FFF2-40B4-BE49-F238E27FC236}">
                <a16:creationId xmlns:a16="http://schemas.microsoft.com/office/drawing/2014/main" id="{36E39B59-73E9-4C2E-BC69-C6DC7FF8CA8C}"/>
              </a:ext>
            </a:extLst>
          </p:cNvPr>
          <p:cNvSpPr>
            <a:spLocks noChangeArrowheads="1"/>
          </p:cNvSpPr>
          <p:nvPr/>
        </p:nvSpPr>
        <p:spPr bwMode="auto">
          <a:xfrm>
            <a:off x="5506297" y="4244090"/>
            <a:ext cx="295838" cy="253764"/>
          </a:xfrm>
          <a:custGeom>
            <a:avLst/>
            <a:gdLst>
              <a:gd name="T0" fmla="*/ 988 w 994"/>
              <a:gd name="T1" fmla="*/ 850 h 851"/>
              <a:gd name="T2" fmla="*/ 647 w 994"/>
              <a:gd name="T3" fmla="*/ 537 h 851"/>
              <a:gd name="T4" fmla="*/ 145 w 994"/>
              <a:gd name="T5" fmla="*/ 358 h 851"/>
              <a:gd name="T6" fmla="*/ 15 w 994"/>
              <a:gd name="T7" fmla="*/ 0 h 851"/>
              <a:gd name="T8" fmla="*/ 97 w 994"/>
              <a:gd name="T9" fmla="*/ 7 h 851"/>
              <a:gd name="T10" fmla="*/ 56 w 994"/>
              <a:gd name="T11" fmla="*/ 4 h 851"/>
              <a:gd name="T12" fmla="*/ 97 w 994"/>
              <a:gd name="T13" fmla="*/ 7 h 851"/>
              <a:gd name="T14" fmla="*/ 206 w 994"/>
              <a:gd name="T15" fmla="*/ 303 h 851"/>
              <a:gd name="T16" fmla="*/ 678 w 994"/>
              <a:gd name="T17" fmla="*/ 455 h 851"/>
              <a:gd name="T18" fmla="*/ 712 w 994"/>
              <a:gd name="T19" fmla="*/ 454 h 851"/>
              <a:gd name="T20" fmla="*/ 719 w 994"/>
              <a:gd name="T21" fmla="*/ 487 h 851"/>
              <a:gd name="T22" fmla="*/ 993 w 994"/>
              <a:gd name="T23" fmla="*/ 768 h 851"/>
              <a:gd name="T24" fmla="*/ 988 w 994"/>
              <a:gd name="T25" fmla="*/ 850 h 8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4" h="851">
                <a:moveTo>
                  <a:pt x="988" y="850"/>
                </a:moveTo>
                <a:cubicBezTo>
                  <a:pt x="831" y="840"/>
                  <a:pt x="697" y="715"/>
                  <a:pt x="647" y="537"/>
                </a:cubicBezTo>
                <a:cubicBezTo>
                  <a:pt x="424" y="536"/>
                  <a:pt x="255" y="475"/>
                  <a:pt x="145" y="358"/>
                </a:cubicBezTo>
                <a:cubicBezTo>
                  <a:pt x="0" y="204"/>
                  <a:pt x="14" y="9"/>
                  <a:pt x="15" y="0"/>
                </a:cubicBezTo>
                <a:lnTo>
                  <a:pt x="97" y="7"/>
                </a:lnTo>
                <a:lnTo>
                  <a:pt x="56" y="4"/>
                </a:lnTo>
                <a:lnTo>
                  <a:pt x="97" y="7"/>
                </a:lnTo>
                <a:cubicBezTo>
                  <a:pt x="96" y="9"/>
                  <a:pt x="85" y="176"/>
                  <a:pt x="206" y="303"/>
                </a:cubicBezTo>
                <a:cubicBezTo>
                  <a:pt x="305" y="408"/>
                  <a:pt x="464" y="459"/>
                  <a:pt x="678" y="455"/>
                </a:cubicBezTo>
                <a:lnTo>
                  <a:pt x="712" y="454"/>
                </a:lnTo>
                <a:lnTo>
                  <a:pt x="719" y="487"/>
                </a:lnTo>
                <a:cubicBezTo>
                  <a:pt x="754" y="646"/>
                  <a:pt x="864" y="759"/>
                  <a:pt x="993" y="768"/>
                </a:cubicBezTo>
                <a:lnTo>
                  <a:pt x="988" y="850"/>
                </a:lnTo>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217"/>
            <a:endParaRPr lang="en-US">
              <a:solidFill>
                <a:srgbClr val="AAAAAA"/>
              </a:solidFill>
              <a:latin typeface="Calibri" panose="020F0502020204030204"/>
            </a:endParaRPr>
          </a:p>
        </p:txBody>
      </p:sp>
      <p:sp>
        <p:nvSpPr>
          <p:cNvPr id="64" name="Freeform 61">
            <a:extLst>
              <a:ext uri="{FF2B5EF4-FFF2-40B4-BE49-F238E27FC236}">
                <a16:creationId xmlns:a16="http://schemas.microsoft.com/office/drawing/2014/main" id="{6239E043-544B-4EEA-A036-4EAF506D52DF}"/>
              </a:ext>
            </a:extLst>
          </p:cNvPr>
          <p:cNvSpPr>
            <a:spLocks noChangeArrowheads="1"/>
          </p:cNvSpPr>
          <p:nvPr/>
        </p:nvSpPr>
        <p:spPr bwMode="auto">
          <a:xfrm>
            <a:off x="6254438" y="4029773"/>
            <a:ext cx="688974" cy="594306"/>
          </a:xfrm>
          <a:custGeom>
            <a:avLst/>
            <a:gdLst>
              <a:gd name="T0" fmla="*/ 60 w 2311"/>
              <a:gd name="T1" fmla="*/ 1476 h 1991"/>
              <a:gd name="T2" fmla="*/ 1349 w 2311"/>
              <a:gd name="T3" fmla="*/ 1990 h 1991"/>
              <a:gd name="T4" fmla="*/ 1765 w 2311"/>
              <a:gd name="T5" fmla="*/ 1415 h 1991"/>
              <a:gd name="T6" fmla="*/ 2263 w 2311"/>
              <a:gd name="T7" fmla="*/ 1291 h 1991"/>
              <a:gd name="T8" fmla="*/ 1708 w 2311"/>
              <a:gd name="T9" fmla="*/ 623 h 1991"/>
              <a:gd name="T10" fmla="*/ 1051 w 2311"/>
              <a:gd name="T11" fmla="*/ 0 h 1991"/>
              <a:gd name="T12" fmla="*/ 353 w 2311"/>
              <a:gd name="T13" fmla="*/ 567 h 1991"/>
              <a:gd name="T14" fmla="*/ 132 w 2311"/>
              <a:gd name="T15" fmla="*/ 973 h 1991"/>
              <a:gd name="T16" fmla="*/ 60 w 2311"/>
              <a:gd name="T17" fmla="*/ 1476 h 19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11" h="1991">
                <a:moveTo>
                  <a:pt x="60" y="1476"/>
                </a:moveTo>
                <a:cubicBezTo>
                  <a:pt x="60" y="1476"/>
                  <a:pt x="748" y="1230"/>
                  <a:pt x="1349" y="1990"/>
                </a:cubicBezTo>
                <a:cubicBezTo>
                  <a:pt x="1791" y="1887"/>
                  <a:pt x="1765" y="1415"/>
                  <a:pt x="1765" y="1415"/>
                </a:cubicBezTo>
                <a:cubicBezTo>
                  <a:pt x="1765" y="1415"/>
                  <a:pt x="2202" y="1538"/>
                  <a:pt x="2263" y="1291"/>
                </a:cubicBezTo>
                <a:cubicBezTo>
                  <a:pt x="2310" y="1070"/>
                  <a:pt x="2113" y="603"/>
                  <a:pt x="1708" y="623"/>
                </a:cubicBezTo>
                <a:cubicBezTo>
                  <a:pt x="1654" y="329"/>
                  <a:pt x="1353" y="42"/>
                  <a:pt x="1051" y="0"/>
                </a:cubicBezTo>
                <a:cubicBezTo>
                  <a:pt x="743" y="137"/>
                  <a:pt x="409" y="249"/>
                  <a:pt x="353" y="567"/>
                </a:cubicBezTo>
                <a:cubicBezTo>
                  <a:pt x="147" y="562"/>
                  <a:pt x="0" y="656"/>
                  <a:pt x="132" y="973"/>
                </a:cubicBezTo>
                <a:cubicBezTo>
                  <a:pt x="237" y="1227"/>
                  <a:pt x="159" y="1368"/>
                  <a:pt x="60" y="1476"/>
                </a:cubicBezTo>
              </a:path>
            </a:pathLst>
          </a:custGeom>
          <a:solidFill>
            <a:schemeClr val="accent2"/>
          </a:solidFill>
          <a:ln>
            <a:noFill/>
          </a:ln>
          <a:effectLst/>
        </p:spPr>
        <p:txBody>
          <a:bodyPr wrap="none" anchor="ctr"/>
          <a:lstStyle/>
          <a:p>
            <a:pPr defTabSz="914217"/>
            <a:endParaRPr lang="en-US">
              <a:solidFill>
                <a:srgbClr val="AAAAAA"/>
              </a:solidFill>
              <a:latin typeface="Calibri" panose="020F0502020204030204"/>
            </a:endParaRPr>
          </a:p>
        </p:txBody>
      </p:sp>
      <p:sp>
        <p:nvSpPr>
          <p:cNvPr id="65" name="Freeform 62">
            <a:extLst>
              <a:ext uri="{FF2B5EF4-FFF2-40B4-BE49-F238E27FC236}">
                <a16:creationId xmlns:a16="http://schemas.microsoft.com/office/drawing/2014/main" id="{730DD46F-10D6-4D69-B0E0-799A76DF6377}"/>
              </a:ext>
            </a:extLst>
          </p:cNvPr>
          <p:cNvSpPr>
            <a:spLocks noChangeArrowheads="1"/>
          </p:cNvSpPr>
          <p:nvPr/>
        </p:nvSpPr>
        <p:spPr bwMode="auto">
          <a:xfrm>
            <a:off x="6470071" y="4111292"/>
            <a:ext cx="251134" cy="126224"/>
          </a:xfrm>
          <a:custGeom>
            <a:avLst/>
            <a:gdLst>
              <a:gd name="T0" fmla="*/ 842 w 843"/>
              <a:gd name="T1" fmla="*/ 421 h 422"/>
              <a:gd name="T2" fmla="*/ 760 w 843"/>
              <a:gd name="T3" fmla="*/ 421 h 422"/>
              <a:gd name="T4" fmla="*/ 703 w 843"/>
              <a:gd name="T5" fmla="*/ 244 h 422"/>
              <a:gd name="T6" fmla="*/ 443 w 843"/>
              <a:gd name="T7" fmla="*/ 180 h 422"/>
              <a:gd name="T8" fmla="*/ 426 w 843"/>
              <a:gd name="T9" fmla="*/ 180 h 422"/>
              <a:gd name="T10" fmla="*/ 413 w 843"/>
              <a:gd name="T11" fmla="*/ 168 h 422"/>
              <a:gd name="T12" fmla="*/ 231 w 843"/>
              <a:gd name="T13" fmla="*/ 84 h 422"/>
              <a:gd name="T14" fmla="*/ 61 w 843"/>
              <a:gd name="T15" fmla="*/ 166 h 422"/>
              <a:gd name="T16" fmla="*/ 0 w 843"/>
              <a:gd name="T17" fmla="*/ 112 h 422"/>
              <a:gd name="T18" fmla="*/ 228 w 843"/>
              <a:gd name="T19" fmla="*/ 2 h 422"/>
              <a:gd name="T20" fmla="*/ 459 w 843"/>
              <a:gd name="T21" fmla="*/ 98 h 422"/>
              <a:gd name="T22" fmla="*/ 761 w 843"/>
              <a:gd name="T23" fmla="*/ 186 h 422"/>
              <a:gd name="T24" fmla="*/ 842 w 843"/>
              <a:gd name="T25" fmla="*/ 421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43" h="422">
                <a:moveTo>
                  <a:pt x="842" y="421"/>
                </a:moveTo>
                <a:lnTo>
                  <a:pt x="760" y="421"/>
                </a:lnTo>
                <a:cubicBezTo>
                  <a:pt x="760" y="339"/>
                  <a:pt x="741" y="281"/>
                  <a:pt x="703" y="244"/>
                </a:cubicBezTo>
                <a:cubicBezTo>
                  <a:pt x="656" y="197"/>
                  <a:pt x="572" y="177"/>
                  <a:pt x="443" y="180"/>
                </a:cubicBezTo>
                <a:lnTo>
                  <a:pt x="426" y="180"/>
                </a:lnTo>
                <a:lnTo>
                  <a:pt x="413" y="168"/>
                </a:lnTo>
                <a:cubicBezTo>
                  <a:pt x="355" y="111"/>
                  <a:pt x="294" y="82"/>
                  <a:pt x="231" y="84"/>
                </a:cubicBezTo>
                <a:cubicBezTo>
                  <a:pt x="132" y="88"/>
                  <a:pt x="62" y="166"/>
                  <a:pt x="61" y="166"/>
                </a:cubicBezTo>
                <a:lnTo>
                  <a:pt x="0" y="112"/>
                </a:lnTo>
                <a:cubicBezTo>
                  <a:pt x="3" y="108"/>
                  <a:pt x="94" y="7"/>
                  <a:pt x="228" y="2"/>
                </a:cubicBezTo>
                <a:cubicBezTo>
                  <a:pt x="309" y="0"/>
                  <a:pt x="386" y="32"/>
                  <a:pt x="459" y="98"/>
                </a:cubicBezTo>
                <a:cubicBezTo>
                  <a:pt x="604" y="97"/>
                  <a:pt x="699" y="125"/>
                  <a:pt x="761" y="186"/>
                </a:cubicBezTo>
                <a:cubicBezTo>
                  <a:pt x="815" y="238"/>
                  <a:pt x="842" y="316"/>
                  <a:pt x="842" y="421"/>
                </a:cubicBezTo>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217"/>
            <a:endParaRPr lang="en-US">
              <a:solidFill>
                <a:srgbClr val="AAAAAA"/>
              </a:solidFill>
              <a:latin typeface="Calibri" panose="020F0502020204030204"/>
            </a:endParaRPr>
          </a:p>
        </p:txBody>
      </p:sp>
      <p:sp>
        <p:nvSpPr>
          <p:cNvPr id="66" name="Freeform 63">
            <a:extLst>
              <a:ext uri="{FF2B5EF4-FFF2-40B4-BE49-F238E27FC236}">
                <a16:creationId xmlns:a16="http://schemas.microsoft.com/office/drawing/2014/main" id="{059E7685-6554-4F6B-BB2F-6E60AE8A6DB4}"/>
              </a:ext>
            </a:extLst>
          </p:cNvPr>
          <p:cNvSpPr>
            <a:spLocks noChangeArrowheads="1"/>
          </p:cNvSpPr>
          <p:nvPr/>
        </p:nvSpPr>
        <p:spPr bwMode="auto">
          <a:xfrm>
            <a:off x="6339902" y="4279591"/>
            <a:ext cx="362895" cy="222207"/>
          </a:xfrm>
          <a:custGeom>
            <a:avLst/>
            <a:gdLst>
              <a:gd name="T0" fmla="*/ 957 w 1215"/>
              <a:gd name="T1" fmla="*/ 746 h 747"/>
              <a:gd name="T2" fmla="*/ 752 w 1215"/>
              <a:gd name="T3" fmla="*/ 691 h 747"/>
              <a:gd name="T4" fmla="*/ 541 w 1215"/>
              <a:gd name="T5" fmla="*/ 414 h 747"/>
              <a:gd name="T6" fmla="*/ 151 w 1215"/>
              <a:gd name="T7" fmla="*/ 381 h 747"/>
              <a:gd name="T8" fmla="*/ 50 w 1215"/>
              <a:gd name="T9" fmla="*/ 0 h 747"/>
              <a:gd name="T10" fmla="*/ 127 w 1215"/>
              <a:gd name="T11" fmla="*/ 31 h 747"/>
              <a:gd name="T12" fmla="*/ 88 w 1215"/>
              <a:gd name="T13" fmla="*/ 15 h 747"/>
              <a:gd name="T14" fmla="*/ 127 w 1215"/>
              <a:gd name="T15" fmla="*/ 31 h 747"/>
              <a:gd name="T16" fmla="*/ 203 w 1215"/>
              <a:gd name="T17" fmla="*/ 318 h 747"/>
              <a:gd name="T18" fmla="*/ 561 w 1215"/>
              <a:gd name="T19" fmla="*/ 314 h 747"/>
              <a:gd name="T20" fmla="*/ 636 w 1215"/>
              <a:gd name="T21" fmla="*/ 270 h 747"/>
              <a:gd name="T22" fmla="*/ 622 w 1215"/>
              <a:gd name="T23" fmla="*/ 356 h 747"/>
              <a:gd name="T24" fmla="*/ 790 w 1215"/>
              <a:gd name="T25" fmla="*/ 618 h 747"/>
              <a:gd name="T26" fmla="*/ 1161 w 1215"/>
              <a:gd name="T27" fmla="*/ 575 h 747"/>
              <a:gd name="T28" fmla="*/ 1214 w 1215"/>
              <a:gd name="T29" fmla="*/ 638 h 747"/>
              <a:gd name="T30" fmla="*/ 957 w 1215"/>
              <a:gd name="T31" fmla="*/ 746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15" h="747">
                <a:moveTo>
                  <a:pt x="957" y="746"/>
                </a:moveTo>
                <a:cubicBezTo>
                  <a:pt x="898" y="746"/>
                  <a:pt x="830" y="731"/>
                  <a:pt x="752" y="691"/>
                </a:cubicBezTo>
                <a:cubicBezTo>
                  <a:pt x="594" y="607"/>
                  <a:pt x="551" y="489"/>
                  <a:pt x="541" y="414"/>
                </a:cubicBezTo>
                <a:cubicBezTo>
                  <a:pt x="453" y="449"/>
                  <a:pt x="285" y="492"/>
                  <a:pt x="151" y="381"/>
                </a:cubicBezTo>
                <a:cubicBezTo>
                  <a:pt x="0" y="256"/>
                  <a:pt x="19" y="77"/>
                  <a:pt x="50" y="0"/>
                </a:cubicBezTo>
                <a:lnTo>
                  <a:pt x="127" y="31"/>
                </a:lnTo>
                <a:lnTo>
                  <a:pt x="88" y="15"/>
                </a:lnTo>
                <a:lnTo>
                  <a:pt x="127" y="31"/>
                </a:lnTo>
                <a:cubicBezTo>
                  <a:pt x="124" y="38"/>
                  <a:pt x="62" y="201"/>
                  <a:pt x="203" y="318"/>
                </a:cubicBezTo>
                <a:cubicBezTo>
                  <a:pt x="347" y="437"/>
                  <a:pt x="558" y="316"/>
                  <a:pt x="561" y="314"/>
                </a:cubicBezTo>
                <a:lnTo>
                  <a:pt x="636" y="270"/>
                </a:lnTo>
                <a:lnTo>
                  <a:pt x="622" y="356"/>
                </a:lnTo>
                <a:cubicBezTo>
                  <a:pt x="621" y="362"/>
                  <a:pt x="600" y="518"/>
                  <a:pt x="790" y="618"/>
                </a:cubicBezTo>
                <a:cubicBezTo>
                  <a:pt x="988" y="722"/>
                  <a:pt x="1096" y="630"/>
                  <a:pt x="1161" y="575"/>
                </a:cubicBezTo>
                <a:lnTo>
                  <a:pt x="1214" y="638"/>
                </a:lnTo>
                <a:cubicBezTo>
                  <a:pt x="1170" y="675"/>
                  <a:pt x="1085" y="746"/>
                  <a:pt x="957" y="746"/>
                </a:cubicBezTo>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217"/>
            <a:endParaRPr lang="en-US">
              <a:solidFill>
                <a:srgbClr val="AAAAAA"/>
              </a:solidFill>
              <a:latin typeface="Calibri" panose="020F0502020204030204"/>
            </a:endParaRPr>
          </a:p>
        </p:txBody>
      </p:sp>
      <p:sp>
        <p:nvSpPr>
          <p:cNvPr id="67" name="Freeform 64">
            <a:extLst>
              <a:ext uri="{FF2B5EF4-FFF2-40B4-BE49-F238E27FC236}">
                <a16:creationId xmlns:a16="http://schemas.microsoft.com/office/drawing/2014/main" id="{84F54E30-2805-4591-A139-794140318C4E}"/>
              </a:ext>
            </a:extLst>
          </p:cNvPr>
          <p:cNvSpPr>
            <a:spLocks noChangeArrowheads="1"/>
          </p:cNvSpPr>
          <p:nvPr/>
        </p:nvSpPr>
        <p:spPr bwMode="auto">
          <a:xfrm>
            <a:off x="6531868" y="4142849"/>
            <a:ext cx="77575" cy="143317"/>
          </a:xfrm>
          <a:custGeom>
            <a:avLst/>
            <a:gdLst>
              <a:gd name="T0" fmla="*/ 39 w 262"/>
              <a:gd name="T1" fmla="*/ 478 h 479"/>
              <a:gd name="T2" fmla="*/ 208 w 262"/>
              <a:gd name="T3" fmla="*/ 0 h 479"/>
              <a:gd name="T4" fmla="*/ 261 w 262"/>
              <a:gd name="T5" fmla="*/ 62 h 479"/>
              <a:gd name="T6" fmla="*/ 234 w 262"/>
              <a:gd name="T7" fmla="*/ 31 h 479"/>
              <a:gd name="T8" fmla="*/ 261 w 262"/>
              <a:gd name="T9" fmla="*/ 62 h 479"/>
              <a:gd name="T10" fmla="*/ 120 w 262"/>
              <a:gd name="T11" fmla="*/ 467 h 479"/>
              <a:gd name="T12" fmla="*/ 39 w 262"/>
              <a:gd name="T13" fmla="*/ 478 h 479"/>
            </a:gdLst>
            <a:ahLst/>
            <a:cxnLst>
              <a:cxn ang="0">
                <a:pos x="T0" y="T1"/>
              </a:cxn>
              <a:cxn ang="0">
                <a:pos x="T2" y="T3"/>
              </a:cxn>
              <a:cxn ang="0">
                <a:pos x="T4" y="T5"/>
              </a:cxn>
              <a:cxn ang="0">
                <a:pos x="T6" y="T7"/>
              </a:cxn>
              <a:cxn ang="0">
                <a:pos x="T8" y="T9"/>
              </a:cxn>
              <a:cxn ang="0">
                <a:pos x="T10" y="T11"/>
              </a:cxn>
              <a:cxn ang="0">
                <a:pos x="T12" y="T13"/>
              </a:cxn>
            </a:cxnLst>
            <a:rect l="0" t="0" r="r" b="b"/>
            <a:pathLst>
              <a:path w="262" h="479">
                <a:moveTo>
                  <a:pt x="39" y="478"/>
                </a:moveTo>
                <a:cubicBezTo>
                  <a:pt x="0" y="182"/>
                  <a:pt x="199" y="7"/>
                  <a:pt x="208" y="0"/>
                </a:cubicBezTo>
                <a:lnTo>
                  <a:pt x="261" y="62"/>
                </a:lnTo>
                <a:lnTo>
                  <a:pt x="234" y="31"/>
                </a:lnTo>
                <a:lnTo>
                  <a:pt x="261" y="62"/>
                </a:lnTo>
                <a:cubicBezTo>
                  <a:pt x="254" y="68"/>
                  <a:pt x="87" y="216"/>
                  <a:pt x="120" y="467"/>
                </a:cubicBezTo>
                <a:lnTo>
                  <a:pt x="39" y="478"/>
                </a:lnTo>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217"/>
            <a:endParaRPr lang="en-US">
              <a:solidFill>
                <a:srgbClr val="AAAAAA"/>
              </a:solidFill>
              <a:latin typeface="Calibri" panose="020F0502020204030204"/>
            </a:endParaRPr>
          </a:p>
        </p:txBody>
      </p:sp>
      <p:sp>
        <p:nvSpPr>
          <p:cNvPr id="68" name="Freeform 65">
            <a:extLst>
              <a:ext uri="{FF2B5EF4-FFF2-40B4-BE49-F238E27FC236}">
                <a16:creationId xmlns:a16="http://schemas.microsoft.com/office/drawing/2014/main" id="{862BA02B-FD8B-4302-A599-745E0CDBD93B}"/>
              </a:ext>
            </a:extLst>
          </p:cNvPr>
          <p:cNvSpPr>
            <a:spLocks noChangeArrowheads="1"/>
          </p:cNvSpPr>
          <p:nvPr/>
        </p:nvSpPr>
        <p:spPr bwMode="auto">
          <a:xfrm>
            <a:off x="6776428" y="4255924"/>
            <a:ext cx="101242" cy="164354"/>
          </a:xfrm>
          <a:custGeom>
            <a:avLst/>
            <a:gdLst>
              <a:gd name="T0" fmla="*/ 10 w 339"/>
              <a:gd name="T1" fmla="*/ 552 h 553"/>
              <a:gd name="T2" fmla="*/ 0 w 339"/>
              <a:gd name="T3" fmla="*/ 552 h 553"/>
              <a:gd name="T4" fmla="*/ 4 w 339"/>
              <a:gd name="T5" fmla="*/ 470 h 553"/>
              <a:gd name="T6" fmla="*/ 218 w 339"/>
              <a:gd name="T7" fmla="*/ 371 h 553"/>
              <a:gd name="T8" fmla="*/ 205 w 339"/>
              <a:gd name="T9" fmla="*/ 182 h 553"/>
              <a:gd name="T10" fmla="*/ 32 w 339"/>
              <a:gd name="T11" fmla="*/ 98 h 553"/>
              <a:gd name="T12" fmla="*/ 18 w 339"/>
              <a:gd name="T13" fmla="*/ 17 h 553"/>
              <a:gd name="T14" fmla="*/ 275 w 339"/>
              <a:gd name="T15" fmla="*/ 137 h 553"/>
              <a:gd name="T16" fmla="*/ 285 w 339"/>
              <a:gd name="T17" fmla="*/ 418 h 553"/>
              <a:gd name="T18" fmla="*/ 10 w 339"/>
              <a:gd name="T19" fmla="*/ 552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9" h="553">
                <a:moveTo>
                  <a:pt x="10" y="552"/>
                </a:moveTo>
                <a:cubicBezTo>
                  <a:pt x="4" y="552"/>
                  <a:pt x="1" y="552"/>
                  <a:pt x="0" y="552"/>
                </a:cubicBezTo>
                <a:lnTo>
                  <a:pt x="4" y="470"/>
                </a:lnTo>
                <a:cubicBezTo>
                  <a:pt x="6" y="470"/>
                  <a:pt x="145" y="476"/>
                  <a:pt x="218" y="371"/>
                </a:cubicBezTo>
                <a:cubicBezTo>
                  <a:pt x="251" y="323"/>
                  <a:pt x="245" y="245"/>
                  <a:pt x="205" y="182"/>
                </a:cubicBezTo>
                <a:cubicBezTo>
                  <a:pt x="186" y="151"/>
                  <a:pt x="131" y="82"/>
                  <a:pt x="32" y="98"/>
                </a:cubicBezTo>
                <a:lnTo>
                  <a:pt x="18" y="17"/>
                </a:lnTo>
                <a:cubicBezTo>
                  <a:pt x="121" y="0"/>
                  <a:pt x="215" y="44"/>
                  <a:pt x="275" y="137"/>
                </a:cubicBezTo>
                <a:cubicBezTo>
                  <a:pt x="333" y="230"/>
                  <a:pt x="338" y="342"/>
                  <a:pt x="285" y="418"/>
                </a:cubicBezTo>
                <a:cubicBezTo>
                  <a:pt x="198" y="543"/>
                  <a:pt x="49" y="552"/>
                  <a:pt x="10" y="552"/>
                </a:cubicBezTo>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217"/>
            <a:endParaRPr lang="en-US">
              <a:solidFill>
                <a:srgbClr val="AAAAAA"/>
              </a:solidFill>
              <a:latin typeface="Calibri" panose="020F0502020204030204"/>
            </a:endParaRPr>
          </a:p>
        </p:txBody>
      </p:sp>
      <p:sp>
        <p:nvSpPr>
          <p:cNvPr id="69" name="Freeform 66">
            <a:extLst>
              <a:ext uri="{FF2B5EF4-FFF2-40B4-BE49-F238E27FC236}">
                <a16:creationId xmlns:a16="http://schemas.microsoft.com/office/drawing/2014/main" id="{5B3C11D7-A5BB-4A26-9086-25D1A782B4D9}"/>
              </a:ext>
            </a:extLst>
          </p:cNvPr>
          <p:cNvSpPr>
            <a:spLocks noChangeArrowheads="1"/>
          </p:cNvSpPr>
          <p:nvPr/>
        </p:nvSpPr>
        <p:spPr bwMode="auto">
          <a:xfrm>
            <a:off x="6612073" y="4242776"/>
            <a:ext cx="57853" cy="126224"/>
          </a:xfrm>
          <a:custGeom>
            <a:avLst/>
            <a:gdLst>
              <a:gd name="T0" fmla="*/ 141 w 194"/>
              <a:gd name="T1" fmla="*/ 422 h 423"/>
              <a:gd name="T2" fmla="*/ 24 w 194"/>
              <a:gd name="T3" fmla="*/ 0 h 423"/>
              <a:gd name="T4" fmla="*/ 105 w 194"/>
              <a:gd name="T5" fmla="*/ 7 h 423"/>
              <a:gd name="T6" fmla="*/ 193 w 194"/>
              <a:gd name="T7" fmla="*/ 359 h 423"/>
              <a:gd name="T8" fmla="*/ 141 w 194"/>
              <a:gd name="T9" fmla="*/ 422 h 423"/>
            </a:gdLst>
            <a:ahLst/>
            <a:cxnLst>
              <a:cxn ang="0">
                <a:pos x="T0" y="T1"/>
              </a:cxn>
              <a:cxn ang="0">
                <a:pos x="T2" y="T3"/>
              </a:cxn>
              <a:cxn ang="0">
                <a:pos x="T4" y="T5"/>
              </a:cxn>
              <a:cxn ang="0">
                <a:pos x="T6" y="T7"/>
              </a:cxn>
              <a:cxn ang="0">
                <a:pos x="T8" y="T9"/>
              </a:cxn>
            </a:cxnLst>
            <a:rect l="0" t="0" r="r" b="b"/>
            <a:pathLst>
              <a:path w="194" h="423">
                <a:moveTo>
                  <a:pt x="141" y="422"/>
                </a:moveTo>
                <a:cubicBezTo>
                  <a:pt x="0" y="303"/>
                  <a:pt x="23" y="12"/>
                  <a:pt x="24" y="0"/>
                </a:cubicBezTo>
                <a:lnTo>
                  <a:pt x="105" y="7"/>
                </a:lnTo>
                <a:cubicBezTo>
                  <a:pt x="99" y="79"/>
                  <a:pt x="104" y="283"/>
                  <a:pt x="193" y="359"/>
                </a:cubicBezTo>
                <a:lnTo>
                  <a:pt x="141" y="422"/>
                </a:lnTo>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217"/>
            <a:endParaRPr lang="en-US">
              <a:solidFill>
                <a:srgbClr val="AAAAAA"/>
              </a:solidFill>
              <a:latin typeface="Calibri" panose="020F0502020204030204"/>
            </a:endParaRPr>
          </a:p>
        </p:txBody>
      </p:sp>
      <p:sp>
        <p:nvSpPr>
          <p:cNvPr id="70" name="Freeform 67">
            <a:extLst>
              <a:ext uri="{FF2B5EF4-FFF2-40B4-BE49-F238E27FC236}">
                <a16:creationId xmlns:a16="http://schemas.microsoft.com/office/drawing/2014/main" id="{F6A00B14-43B7-43B1-AEA7-93537CF2A5CE}"/>
              </a:ext>
            </a:extLst>
          </p:cNvPr>
          <p:cNvSpPr>
            <a:spLocks noChangeArrowheads="1"/>
          </p:cNvSpPr>
          <p:nvPr/>
        </p:nvSpPr>
        <p:spPr bwMode="auto">
          <a:xfrm>
            <a:off x="6573943" y="4290110"/>
            <a:ext cx="169614" cy="95983"/>
          </a:xfrm>
          <a:custGeom>
            <a:avLst/>
            <a:gdLst>
              <a:gd name="T0" fmla="*/ 118 w 567"/>
              <a:gd name="T1" fmla="*/ 319 h 320"/>
              <a:gd name="T2" fmla="*/ 0 w 567"/>
              <a:gd name="T3" fmla="*/ 302 h 320"/>
              <a:gd name="T4" fmla="*/ 28 w 567"/>
              <a:gd name="T5" fmla="*/ 225 h 320"/>
              <a:gd name="T6" fmla="*/ 498 w 567"/>
              <a:gd name="T7" fmla="*/ 0 h 320"/>
              <a:gd name="T8" fmla="*/ 566 w 567"/>
              <a:gd name="T9" fmla="*/ 47 h 320"/>
              <a:gd name="T10" fmla="*/ 118 w 567"/>
              <a:gd name="T11" fmla="*/ 319 h 320"/>
            </a:gdLst>
            <a:ahLst/>
            <a:cxnLst>
              <a:cxn ang="0">
                <a:pos x="T0" y="T1"/>
              </a:cxn>
              <a:cxn ang="0">
                <a:pos x="T2" y="T3"/>
              </a:cxn>
              <a:cxn ang="0">
                <a:pos x="T4" y="T5"/>
              </a:cxn>
              <a:cxn ang="0">
                <a:pos x="T6" y="T7"/>
              </a:cxn>
              <a:cxn ang="0">
                <a:pos x="T8" y="T9"/>
              </a:cxn>
              <a:cxn ang="0">
                <a:pos x="T10" y="T11"/>
              </a:cxn>
            </a:cxnLst>
            <a:rect l="0" t="0" r="r" b="b"/>
            <a:pathLst>
              <a:path w="567" h="320">
                <a:moveTo>
                  <a:pt x="118" y="319"/>
                </a:moveTo>
                <a:cubicBezTo>
                  <a:pt x="47" y="319"/>
                  <a:pt x="1" y="302"/>
                  <a:pt x="0" y="302"/>
                </a:cubicBezTo>
                <a:lnTo>
                  <a:pt x="28" y="225"/>
                </a:lnTo>
                <a:cubicBezTo>
                  <a:pt x="39" y="228"/>
                  <a:pt x="287" y="313"/>
                  <a:pt x="498" y="0"/>
                </a:cubicBezTo>
                <a:lnTo>
                  <a:pt x="566" y="47"/>
                </a:lnTo>
                <a:cubicBezTo>
                  <a:pt x="412" y="275"/>
                  <a:pt x="233" y="319"/>
                  <a:pt x="118" y="319"/>
                </a:cubicBezTo>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217"/>
            <a:endParaRPr lang="en-US">
              <a:solidFill>
                <a:srgbClr val="AAAAAA"/>
              </a:solidFill>
              <a:latin typeface="Calibri" panose="020F0502020204030204"/>
            </a:endParaRPr>
          </a:p>
        </p:txBody>
      </p:sp>
      <p:sp>
        <p:nvSpPr>
          <p:cNvPr id="71" name="Freeform 68">
            <a:extLst>
              <a:ext uri="{FF2B5EF4-FFF2-40B4-BE49-F238E27FC236}">
                <a16:creationId xmlns:a16="http://schemas.microsoft.com/office/drawing/2014/main" id="{60F85DD0-93EE-4DCC-81B1-C2AEB186CD51}"/>
              </a:ext>
            </a:extLst>
          </p:cNvPr>
          <p:cNvSpPr>
            <a:spLocks noChangeArrowheads="1"/>
          </p:cNvSpPr>
          <p:nvPr/>
        </p:nvSpPr>
        <p:spPr bwMode="auto">
          <a:xfrm>
            <a:off x="6829021" y="4605670"/>
            <a:ext cx="80205" cy="76261"/>
          </a:xfrm>
          <a:custGeom>
            <a:avLst/>
            <a:gdLst>
              <a:gd name="T0" fmla="*/ 56 w 270"/>
              <a:gd name="T1" fmla="*/ 254 h 255"/>
              <a:gd name="T2" fmla="*/ 0 w 270"/>
              <a:gd name="T3" fmla="*/ 194 h 255"/>
              <a:gd name="T4" fmla="*/ 214 w 270"/>
              <a:gd name="T5" fmla="*/ 0 h 255"/>
              <a:gd name="T6" fmla="*/ 269 w 270"/>
              <a:gd name="T7" fmla="*/ 61 h 255"/>
              <a:gd name="T8" fmla="*/ 56 w 270"/>
              <a:gd name="T9" fmla="*/ 254 h 255"/>
            </a:gdLst>
            <a:ahLst/>
            <a:cxnLst>
              <a:cxn ang="0">
                <a:pos x="T0" y="T1"/>
              </a:cxn>
              <a:cxn ang="0">
                <a:pos x="T2" y="T3"/>
              </a:cxn>
              <a:cxn ang="0">
                <a:pos x="T4" y="T5"/>
              </a:cxn>
              <a:cxn ang="0">
                <a:pos x="T6" y="T7"/>
              </a:cxn>
              <a:cxn ang="0">
                <a:pos x="T8" y="T9"/>
              </a:cxn>
            </a:cxnLst>
            <a:rect l="0" t="0" r="r" b="b"/>
            <a:pathLst>
              <a:path w="270" h="255">
                <a:moveTo>
                  <a:pt x="56" y="254"/>
                </a:moveTo>
                <a:lnTo>
                  <a:pt x="0" y="194"/>
                </a:lnTo>
                <a:lnTo>
                  <a:pt x="214" y="0"/>
                </a:lnTo>
                <a:lnTo>
                  <a:pt x="269" y="61"/>
                </a:lnTo>
                <a:lnTo>
                  <a:pt x="56" y="254"/>
                </a:lnTo>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217"/>
            <a:endParaRPr lang="en-US">
              <a:solidFill>
                <a:srgbClr val="AAAAAA"/>
              </a:solidFill>
              <a:latin typeface="Calibri" panose="020F0502020204030204"/>
            </a:endParaRPr>
          </a:p>
        </p:txBody>
      </p:sp>
      <p:sp>
        <p:nvSpPr>
          <p:cNvPr id="72" name="Freeform 69">
            <a:extLst>
              <a:ext uri="{FF2B5EF4-FFF2-40B4-BE49-F238E27FC236}">
                <a16:creationId xmlns:a16="http://schemas.microsoft.com/office/drawing/2014/main" id="{8F763517-B022-439A-9919-863B3B938677}"/>
              </a:ext>
            </a:extLst>
          </p:cNvPr>
          <p:cNvSpPr>
            <a:spLocks noChangeArrowheads="1"/>
          </p:cNvSpPr>
          <p:nvPr/>
        </p:nvSpPr>
        <p:spPr bwMode="auto">
          <a:xfrm>
            <a:off x="6739612" y="4495224"/>
            <a:ext cx="256393" cy="426007"/>
          </a:xfrm>
          <a:custGeom>
            <a:avLst/>
            <a:gdLst>
              <a:gd name="T0" fmla="*/ 250 w 859"/>
              <a:gd name="T1" fmla="*/ 0 h 1428"/>
              <a:gd name="T2" fmla="*/ 0 w 859"/>
              <a:gd name="T3" fmla="*/ 451 h 1428"/>
              <a:gd name="T4" fmla="*/ 230 w 859"/>
              <a:gd name="T5" fmla="*/ 830 h 1428"/>
              <a:gd name="T6" fmla="*/ 576 w 859"/>
              <a:gd name="T7" fmla="*/ 1427 h 1428"/>
              <a:gd name="T8" fmla="*/ 822 w 859"/>
              <a:gd name="T9" fmla="*/ 476 h 1428"/>
              <a:gd name="T10" fmla="*/ 250 w 859"/>
              <a:gd name="T11" fmla="*/ 0 h 1428"/>
            </a:gdLst>
            <a:ahLst/>
            <a:cxnLst>
              <a:cxn ang="0">
                <a:pos x="T0" y="T1"/>
              </a:cxn>
              <a:cxn ang="0">
                <a:pos x="T2" y="T3"/>
              </a:cxn>
              <a:cxn ang="0">
                <a:pos x="T4" y="T5"/>
              </a:cxn>
              <a:cxn ang="0">
                <a:pos x="T6" y="T7"/>
              </a:cxn>
              <a:cxn ang="0">
                <a:pos x="T8" y="T9"/>
              </a:cxn>
              <a:cxn ang="0">
                <a:pos x="T10" y="T11"/>
              </a:cxn>
            </a:cxnLst>
            <a:rect l="0" t="0" r="r" b="b"/>
            <a:pathLst>
              <a:path w="859" h="1428">
                <a:moveTo>
                  <a:pt x="250" y="0"/>
                </a:moveTo>
                <a:cubicBezTo>
                  <a:pt x="250" y="0"/>
                  <a:pt x="278" y="245"/>
                  <a:pt x="0" y="451"/>
                </a:cubicBezTo>
                <a:cubicBezTo>
                  <a:pt x="303" y="604"/>
                  <a:pt x="230" y="830"/>
                  <a:pt x="230" y="830"/>
                </a:cubicBezTo>
                <a:cubicBezTo>
                  <a:pt x="230" y="830"/>
                  <a:pt x="591" y="1118"/>
                  <a:pt x="576" y="1427"/>
                </a:cubicBezTo>
                <a:cubicBezTo>
                  <a:pt x="848" y="1221"/>
                  <a:pt x="858" y="703"/>
                  <a:pt x="822" y="476"/>
                </a:cubicBezTo>
                <a:cubicBezTo>
                  <a:pt x="787" y="250"/>
                  <a:pt x="644" y="24"/>
                  <a:pt x="250" y="0"/>
                </a:cubicBezTo>
              </a:path>
            </a:pathLst>
          </a:custGeom>
          <a:solidFill>
            <a:schemeClr val="accent4"/>
          </a:solidFill>
          <a:ln>
            <a:noFill/>
          </a:ln>
          <a:effectLst/>
        </p:spPr>
        <p:txBody>
          <a:bodyPr wrap="none" anchor="ctr"/>
          <a:lstStyle/>
          <a:p>
            <a:pPr defTabSz="914217"/>
            <a:endParaRPr lang="en-US">
              <a:solidFill>
                <a:srgbClr val="AAAAAA"/>
              </a:solidFill>
              <a:latin typeface="Calibri" panose="020F0502020204030204"/>
            </a:endParaRPr>
          </a:p>
        </p:txBody>
      </p:sp>
      <p:sp>
        <p:nvSpPr>
          <p:cNvPr id="73" name="Freeform 70">
            <a:extLst>
              <a:ext uri="{FF2B5EF4-FFF2-40B4-BE49-F238E27FC236}">
                <a16:creationId xmlns:a16="http://schemas.microsoft.com/office/drawing/2014/main" id="{5B854925-51FE-4D2A-BA4F-4224C3028DDC}"/>
              </a:ext>
            </a:extLst>
          </p:cNvPr>
          <p:cNvSpPr>
            <a:spLocks noChangeArrowheads="1"/>
          </p:cNvSpPr>
          <p:nvPr/>
        </p:nvSpPr>
        <p:spPr bwMode="auto">
          <a:xfrm>
            <a:off x="6827706" y="4514946"/>
            <a:ext cx="157780" cy="189336"/>
          </a:xfrm>
          <a:custGeom>
            <a:avLst/>
            <a:gdLst>
              <a:gd name="T0" fmla="*/ 497 w 529"/>
              <a:gd name="T1" fmla="*/ 634 h 635"/>
              <a:gd name="T2" fmla="*/ 420 w 529"/>
              <a:gd name="T3" fmla="*/ 605 h 635"/>
              <a:gd name="T4" fmla="*/ 396 w 529"/>
              <a:gd name="T5" fmla="*/ 431 h 635"/>
              <a:gd name="T6" fmla="*/ 250 w 529"/>
              <a:gd name="T7" fmla="*/ 378 h 635"/>
              <a:gd name="T8" fmla="*/ 191 w 529"/>
              <a:gd name="T9" fmla="*/ 383 h 635"/>
              <a:gd name="T10" fmla="*/ 206 w 529"/>
              <a:gd name="T11" fmla="*/ 327 h 635"/>
              <a:gd name="T12" fmla="*/ 190 w 529"/>
              <a:gd name="T13" fmla="*/ 189 h 635"/>
              <a:gd name="T14" fmla="*/ 0 w 529"/>
              <a:gd name="T15" fmla="*/ 82 h 635"/>
              <a:gd name="T16" fmla="*/ 13 w 529"/>
              <a:gd name="T17" fmla="*/ 0 h 635"/>
              <a:gd name="T18" fmla="*/ 258 w 529"/>
              <a:gd name="T19" fmla="*/ 144 h 635"/>
              <a:gd name="T20" fmla="*/ 294 w 529"/>
              <a:gd name="T21" fmla="*/ 295 h 635"/>
              <a:gd name="T22" fmla="*/ 461 w 529"/>
              <a:gd name="T23" fmla="*/ 381 h 635"/>
              <a:gd name="T24" fmla="*/ 497 w 529"/>
              <a:gd name="T25" fmla="*/ 634 h 6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29" h="635">
                <a:moveTo>
                  <a:pt x="497" y="634"/>
                </a:moveTo>
                <a:lnTo>
                  <a:pt x="420" y="605"/>
                </a:lnTo>
                <a:cubicBezTo>
                  <a:pt x="441" y="549"/>
                  <a:pt x="432" y="477"/>
                  <a:pt x="396" y="431"/>
                </a:cubicBezTo>
                <a:cubicBezTo>
                  <a:pt x="364" y="390"/>
                  <a:pt x="313" y="371"/>
                  <a:pt x="250" y="378"/>
                </a:cubicBezTo>
                <a:lnTo>
                  <a:pt x="191" y="383"/>
                </a:lnTo>
                <a:lnTo>
                  <a:pt x="206" y="327"/>
                </a:lnTo>
                <a:cubicBezTo>
                  <a:pt x="220" y="272"/>
                  <a:pt x="215" y="228"/>
                  <a:pt x="190" y="189"/>
                </a:cubicBezTo>
                <a:cubicBezTo>
                  <a:pt x="135" y="105"/>
                  <a:pt x="1" y="82"/>
                  <a:pt x="0" y="82"/>
                </a:cubicBezTo>
                <a:lnTo>
                  <a:pt x="13" y="0"/>
                </a:lnTo>
                <a:cubicBezTo>
                  <a:pt x="20" y="2"/>
                  <a:pt x="183" y="29"/>
                  <a:pt x="258" y="144"/>
                </a:cubicBezTo>
                <a:cubicBezTo>
                  <a:pt x="287" y="188"/>
                  <a:pt x="299" y="239"/>
                  <a:pt x="294" y="295"/>
                </a:cubicBezTo>
                <a:cubicBezTo>
                  <a:pt x="363" y="300"/>
                  <a:pt x="422" y="329"/>
                  <a:pt x="461" y="381"/>
                </a:cubicBezTo>
                <a:cubicBezTo>
                  <a:pt x="514" y="449"/>
                  <a:pt x="528" y="550"/>
                  <a:pt x="497" y="634"/>
                </a:cubicBezTo>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217"/>
            <a:endParaRPr lang="en-US">
              <a:solidFill>
                <a:srgbClr val="AAAAAA"/>
              </a:solidFill>
              <a:latin typeface="Calibri" panose="020F0502020204030204"/>
            </a:endParaRPr>
          </a:p>
        </p:txBody>
      </p:sp>
      <p:sp>
        <p:nvSpPr>
          <p:cNvPr id="74" name="Freeform 71">
            <a:extLst>
              <a:ext uri="{FF2B5EF4-FFF2-40B4-BE49-F238E27FC236}">
                <a16:creationId xmlns:a16="http://schemas.microsoft.com/office/drawing/2014/main" id="{3B9BA22B-C054-45B4-B0D2-CF2121AF7210}"/>
              </a:ext>
            </a:extLst>
          </p:cNvPr>
          <p:cNvSpPr>
            <a:spLocks noChangeArrowheads="1"/>
          </p:cNvSpPr>
          <p:nvPr/>
        </p:nvSpPr>
        <p:spPr bwMode="auto">
          <a:xfrm>
            <a:off x="6854002" y="4710857"/>
            <a:ext cx="117021" cy="144632"/>
          </a:xfrm>
          <a:custGeom>
            <a:avLst/>
            <a:gdLst>
              <a:gd name="T0" fmla="*/ 275 w 391"/>
              <a:gd name="T1" fmla="*/ 485 h 486"/>
              <a:gd name="T2" fmla="*/ 205 w 391"/>
              <a:gd name="T3" fmla="*/ 441 h 486"/>
              <a:gd name="T4" fmla="*/ 240 w 391"/>
              <a:gd name="T5" fmla="*/ 463 h 486"/>
              <a:gd name="T6" fmla="*/ 205 w 391"/>
              <a:gd name="T7" fmla="*/ 441 h 486"/>
              <a:gd name="T8" fmla="*/ 222 w 391"/>
              <a:gd name="T9" fmla="*/ 188 h 486"/>
              <a:gd name="T10" fmla="*/ 0 w 391"/>
              <a:gd name="T11" fmla="*/ 82 h 486"/>
              <a:gd name="T12" fmla="*/ 1 w 391"/>
              <a:gd name="T13" fmla="*/ 0 h 486"/>
              <a:gd name="T14" fmla="*/ 292 w 391"/>
              <a:gd name="T15" fmla="*/ 143 h 486"/>
              <a:gd name="T16" fmla="*/ 275 w 391"/>
              <a:gd name="T17" fmla="*/ 485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1" h="486">
                <a:moveTo>
                  <a:pt x="275" y="485"/>
                </a:moveTo>
                <a:lnTo>
                  <a:pt x="205" y="441"/>
                </a:lnTo>
                <a:lnTo>
                  <a:pt x="240" y="463"/>
                </a:lnTo>
                <a:lnTo>
                  <a:pt x="205" y="441"/>
                </a:lnTo>
                <a:cubicBezTo>
                  <a:pt x="206" y="439"/>
                  <a:pt x="293" y="296"/>
                  <a:pt x="222" y="188"/>
                </a:cubicBezTo>
                <a:cubicBezTo>
                  <a:pt x="158" y="87"/>
                  <a:pt x="1" y="82"/>
                  <a:pt x="0" y="82"/>
                </a:cubicBezTo>
                <a:lnTo>
                  <a:pt x="1" y="0"/>
                </a:lnTo>
                <a:cubicBezTo>
                  <a:pt x="10" y="0"/>
                  <a:pt x="202" y="6"/>
                  <a:pt x="292" y="143"/>
                </a:cubicBezTo>
                <a:cubicBezTo>
                  <a:pt x="390" y="296"/>
                  <a:pt x="280" y="477"/>
                  <a:pt x="275" y="485"/>
                </a:cubicBezTo>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217"/>
            <a:endParaRPr lang="en-US">
              <a:solidFill>
                <a:srgbClr val="AAAAAA"/>
              </a:solidFill>
              <a:latin typeface="Calibri" panose="020F0502020204030204"/>
            </a:endParaRPr>
          </a:p>
        </p:txBody>
      </p:sp>
      <p:sp>
        <p:nvSpPr>
          <p:cNvPr id="75" name="Freeform 72">
            <a:extLst>
              <a:ext uri="{FF2B5EF4-FFF2-40B4-BE49-F238E27FC236}">
                <a16:creationId xmlns:a16="http://schemas.microsoft.com/office/drawing/2014/main" id="{B319236C-332A-4183-A725-D24694E42733}"/>
              </a:ext>
            </a:extLst>
          </p:cNvPr>
          <p:cNvSpPr>
            <a:spLocks noChangeArrowheads="1"/>
          </p:cNvSpPr>
          <p:nvPr/>
        </p:nvSpPr>
        <p:spPr bwMode="auto">
          <a:xfrm>
            <a:off x="6397755" y="4939638"/>
            <a:ext cx="431266" cy="1363484"/>
          </a:xfrm>
          <a:custGeom>
            <a:avLst/>
            <a:gdLst>
              <a:gd name="T0" fmla="*/ 0 w 1445"/>
              <a:gd name="T1" fmla="*/ 0 h 4573"/>
              <a:gd name="T2" fmla="*/ 734 w 1445"/>
              <a:gd name="T3" fmla="*/ 129 h 4573"/>
              <a:gd name="T4" fmla="*/ 1444 w 1445"/>
              <a:gd name="T5" fmla="*/ 231 h 4573"/>
              <a:gd name="T6" fmla="*/ 1068 w 1445"/>
              <a:gd name="T7" fmla="*/ 4572 h 4573"/>
              <a:gd name="T8" fmla="*/ 775 w 1445"/>
              <a:gd name="T9" fmla="*/ 4572 h 4573"/>
              <a:gd name="T10" fmla="*/ 668 w 1445"/>
              <a:gd name="T11" fmla="*/ 2168 h 4573"/>
              <a:gd name="T12" fmla="*/ 0 w 1445"/>
              <a:gd name="T13" fmla="*/ 0 h 4573"/>
            </a:gdLst>
            <a:ahLst/>
            <a:cxnLst>
              <a:cxn ang="0">
                <a:pos x="T0" y="T1"/>
              </a:cxn>
              <a:cxn ang="0">
                <a:pos x="T2" y="T3"/>
              </a:cxn>
              <a:cxn ang="0">
                <a:pos x="T4" y="T5"/>
              </a:cxn>
              <a:cxn ang="0">
                <a:pos x="T6" y="T7"/>
              </a:cxn>
              <a:cxn ang="0">
                <a:pos x="T8" y="T9"/>
              </a:cxn>
              <a:cxn ang="0">
                <a:pos x="T10" y="T11"/>
              </a:cxn>
              <a:cxn ang="0">
                <a:pos x="T12" y="T13"/>
              </a:cxn>
            </a:cxnLst>
            <a:rect l="0" t="0" r="r" b="b"/>
            <a:pathLst>
              <a:path w="1445" h="4573">
                <a:moveTo>
                  <a:pt x="0" y="0"/>
                </a:moveTo>
                <a:cubicBezTo>
                  <a:pt x="0" y="0"/>
                  <a:pt x="514" y="22"/>
                  <a:pt x="734" y="129"/>
                </a:cubicBezTo>
                <a:cubicBezTo>
                  <a:pt x="955" y="237"/>
                  <a:pt x="1385" y="257"/>
                  <a:pt x="1444" y="231"/>
                </a:cubicBezTo>
                <a:cubicBezTo>
                  <a:pt x="1299" y="524"/>
                  <a:pt x="798" y="3038"/>
                  <a:pt x="1068" y="4572"/>
                </a:cubicBezTo>
                <a:lnTo>
                  <a:pt x="775" y="4572"/>
                </a:lnTo>
                <a:cubicBezTo>
                  <a:pt x="775" y="4572"/>
                  <a:pt x="582" y="3277"/>
                  <a:pt x="668" y="2168"/>
                </a:cubicBezTo>
                <a:cubicBezTo>
                  <a:pt x="753" y="1058"/>
                  <a:pt x="400" y="312"/>
                  <a:pt x="0" y="0"/>
                </a:cubicBezTo>
              </a:path>
            </a:pathLst>
          </a:custGeom>
          <a:solidFill>
            <a:schemeClr val="accent5"/>
          </a:solidFill>
          <a:ln>
            <a:noFill/>
          </a:ln>
          <a:effectLst/>
        </p:spPr>
        <p:txBody>
          <a:bodyPr wrap="none" anchor="ctr"/>
          <a:lstStyle/>
          <a:p>
            <a:pPr defTabSz="914217"/>
            <a:endParaRPr lang="en-US">
              <a:solidFill>
                <a:srgbClr val="AAAAAA"/>
              </a:solidFill>
              <a:latin typeface="Calibri" panose="020F0502020204030204"/>
            </a:endParaRPr>
          </a:p>
        </p:txBody>
      </p:sp>
      <p:sp>
        <p:nvSpPr>
          <p:cNvPr id="9" name="Freeform 6">
            <a:extLst>
              <a:ext uri="{FF2B5EF4-FFF2-40B4-BE49-F238E27FC236}">
                <a16:creationId xmlns:a16="http://schemas.microsoft.com/office/drawing/2014/main" id="{47D1317C-7B57-4A37-B49C-788FE0D686BE}"/>
              </a:ext>
            </a:extLst>
          </p:cNvPr>
          <p:cNvSpPr>
            <a:spLocks noChangeArrowheads="1"/>
          </p:cNvSpPr>
          <p:nvPr/>
        </p:nvSpPr>
        <p:spPr bwMode="auto">
          <a:xfrm>
            <a:off x="4584597" y="4521521"/>
            <a:ext cx="374729" cy="374728"/>
          </a:xfrm>
          <a:custGeom>
            <a:avLst/>
            <a:gdLst>
              <a:gd name="T0" fmla="*/ 1254 w 1255"/>
              <a:gd name="T1" fmla="*/ 628 h 1255"/>
              <a:gd name="T2" fmla="*/ 627 w 1255"/>
              <a:gd name="T3" fmla="*/ 1254 h 1255"/>
              <a:gd name="T4" fmla="*/ 0 w 1255"/>
              <a:gd name="T5" fmla="*/ 628 h 1255"/>
              <a:gd name="T6" fmla="*/ 627 w 1255"/>
              <a:gd name="T7" fmla="*/ 0 h 1255"/>
              <a:gd name="T8" fmla="*/ 1254 w 1255"/>
              <a:gd name="T9" fmla="*/ 628 h 1255"/>
            </a:gdLst>
            <a:ahLst/>
            <a:cxnLst>
              <a:cxn ang="0">
                <a:pos x="T0" y="T1"/>
              </a:cxn>
              <a:cxn ang="0">
                <a:pos x="T2" y="T3"/>
              </a:cxn>
              <a:cxn ang="0">
                <a:pos x="T4" y="T5"/>
              </a:cxn>
              <a:cxn ang="0">
                <a:pos x="T6" y="T7"/>
              </a:cxn>
              <a:cxn ang="0">
                <a:pos x="T8" y="T9"/>
              </a:cxn>
            </a:cxnLst>
            <a:rect l="0" t="0" r="r" b="b"/>
            <a:pathLst>
              <a:path w="1255" h="1255">
                <a:moveTo>
                  <a:pt x="1254" y="628"/>
                </a:moveTo>
                <a:cubicBezTo>
                  <a:pt x="1254" y="974"/>
                  <a:pt x="973" y="1254"/>
                  <a:pt x="627" y="1254"/>
                </a:cubicBezTo>
                <a:cubicBezTo>
                  <a:pt x="281" y="1254"/>
                  <a:pt x="0" y="974"/>
                  <a:pt x="0" y="628"/>
                </a:cubicBezTo>
                <a:cubicBezTo>
                  <a:pt x="0" y="281"/>
                  <a:pt x="281" y="0"/>
                  <a:pt x="627" y="0"/>
                </a:cubicBezTo>
                <a:cubicBezTo>
                  <a:pt x="973" y="0"/>
                  <a:pt x="1254" y="281"/>
                  <a:pt x="1254" y="628"/>
                </a:cubicBezTo>
              </a:path>
            </a:pathLst>
          </a:custGeom>
          <a:solidFill>
            <a:schemeClr val="accent1"/>
          </a:solidFill>
          <a:ln>
            <a:noFill/>
          </a:ln>
          <a:effectLst/>
        </p:spPr>
        <p:txBody>
          <a:bodyPr wrap="none" anchor="ctr"/>
          <a:lstStyle/>
          <a:p>
            <a:pPr defTabSz="914217"/>
            <a:endParaRPr lang="en-US">
              <a:solidFill>
                <a:srgbClr val="AAAAAA"/>
              </a:solidFill>
              <a:latin typeface="Calibri" panose="020F0502020204030204"/>
            </a:endParaRPr>
          </a:p>
        </p:txBody>
      </p:sp>
      <p:sp>
        <p:nvSpPr>
          <p:cNvPr id="10" name="Freeform 7">
            <a:extLst>
              <a:ext uri="{FF2B5EF4-FFF2-40B4-BE49-F238E27FC236}">
                <a16:creationId xmlns:a16="http://schemas.microsoft.com/office/drawing/2014/main" id="{1A408379-E169-4252-B073-26611EA14975}"/>
              </a:ext>
            </a:extLst>
          </p:cNvPr>
          <p:cNvSpPr>
            <a:spLocks noChangeArrowheads="1"/>
          </p:cNvSpPr>
          <p:nvPr/>
        </p:nvSpPr>
        <p:spPr bwMode="auto">
          <a:xfrm>
            <a:off x="3569545" y="3284261"/>
            <a:ext cx="374729" cy="374729"/>
          </a:xfrm>
          <a:custGeom>
            <a:avLst/>
            <a:gdLst>
              <a:gd name="T0" fmla="*/ 1254 w 1255"/>
              <a:gd name="T1" fmla="*/ 627 h 1256"/>
              <a:gd name="T2" fmla="*/ 626 w 1255"/>
              <a:gd name="T3" fmla="*/ 1255 h 1256"/>
              <a:gd name="T4" fmla="*/ 0 w 1255"/>
              <a:gd name="T5" fmla="*/ 627 h 1256"/>
              <a:gd name="T6" fmla="*/ 626 w 1255"/>
              <a:gd name="T7" fmla="*/ 0 h 1256"/>
              <a:gd name="T8" fmla="*/ 1254 w 1255"/>
              <a:gd name="T9" fmla="*/ 627 h 1256"/>
            </a:gdLst>
            <a:ahLst/>
            <a:cxnLst>
              <a:cxn ang="0">
                <a:pos x="T0" y="T1"/>
              </a:cxn>
              <a:cxn ang="0">
                <a:pos x="T2" y="T3"/>
              </a:cxn>
              <a:cxn ang="0">
                <a:pos x="T4" y="T5"/>
              </a:cxn>
              <a:cxn ang="0">
                <a:pos x="T6" y="T7"/>
              </a:cxn>
              <a:cxn ang="0">
                <a:pos x="T8" y="T9"/>
              </a:cxn>
            </a:cxnLst>
            <a:rect l="0" t="0" r="r" b="b"/>
            <a:pathLst>
              <a:path w="1255" h="1256">
                <a:moveTo>
                  <a:pt x="1254" y="627"/>
                </a:moveTo>
                <a:cubicBezTo>
                  <a:pt x="1254" y="974"/>
                  <a:pt x="973" y="1255"/>
                  <a:pt x="626" y="1255"/>
                </a:cubicBezTo>
                <a:cubicBezTo>
                  <a:pt x="280" y="1255"/>
                  <a:pt x="0" y="974"/>
                  <a:pt x="0" y="627"/>
                </a:cubicBezTo>
                <a:cubicBezTo>
                  <a:pt x="0" y="281"/>
                  <a:pt x="280" y="0"/>
                  <a:pt x="626" y="0"/>
                </a:cubicBezTo>
                <a:cubicBezTo>
                  <a:pt x="973" y="0"/>
                  <a:pt x="1254" y="281"/>
                  <a:pt x="1254" y="627"/>
                </a:cubicBezTo>
              </a:path>
            </a:pathLst>
          </a:custGeom>
          <a:solidFill>
            <a:schemeClr val="accent1"/>
          </a:solidFill>
          <a:ln>
            <a:noFill/>
          </a:ln>
          <a:effectLst/>
        </p:spPr>
        <p:txBody>
          <a:bodyPr wrap="none" anchor="ctr"/>
          <a:lstStyle/>
          <a:p>
            <a:pPr defTabSz="914217"/>
            <a:endParaRPr lang="en-US">
              <a:solidFill>
                <a:srgbClr val="AAAAAA"/>
              </a:solidFill>
              <a:latin typeface="Calibri" panose="020F0502020204030204"/>
            </a:endParaRPr>
          </a:p>
        </p:txBody>
      </p:sp>
      <p:sp>
        <p:nvSpPr>
          <p:cNvPr id="4" name="Freeform 1">
            <a:extLst>
              <a:ext uri="{FF2B5EF4-FFF2-40B4-BE49-F238E27FC236}">
                <a16:creationId xmlns:a16="http://schemas.microsoft.com/office/drawing/2014/main" id="{F74DBF46-3FD7-4384-B9DB-9013B6B94DBF}"/>
              </a:ext>
            </a:extLst>
          </p:cNvPr>
          <p:cNvSpPr>
            <a:spLocks noChangeArrowheads="1"/>
          </p:cNvSpPr>
          <p:nvPr/>
        </p:nvSpPr>
        <p:spPr bwMode="auto">
          <a:xfrm>
            <a:off x="6326754" y="2187689"/>
            <a:ext cx="374728" cy="374729"/>
          </a:xfrm>
          <a:custGeom>
            <a:avLst/>
            <a:gdLst>
              <a:gd name="T0" fmla="*/ 1254 w 1255"/>
              <a:gd name="T1" fmla="*/ 627 h 1256"/>
              <a:gd name="T2" fmla="*/ 627 w 1255"/>
              <a:gd name="T3" fmla="*/ 1255 h 1256"/>
              <a:gd name="T4" fmla="*/ 0 w 1255"/>
              <a:gd name="T5" fmla="*/ 627 h 1256"/>
              <a:gd name="T6" fmla="*/ 627 w 1255"/>
              <a:gd name="T7" fmla="*/ 0 h 1256"/>
              <a:gd name="T8" fmla="*/ 1254 w 1255"/>
              <a:gd name="T9" fmla="*/ 627 h 1256"/>
            </a:gdLst>
            <a:ahLst/>
            <a:cxnLst>
              <a:cxn ang="0">
                <a:pos x="T0" y="T1"/>
              </a:cxn>
              <a:cxn ang="0">
                <a:pos x="T2" y="T3"/>
              </a:cxn>
              <a:cxn ang="0">
                <a:pos x="T4" y="T5"/>
              </a:cxn>
              <a:cxn ang="0">
                <a:pos x="T6" y="T7"/>
              </a:cxn>
              <a:cxn ang="0">
                <a:pos x="T8" y="T9"/>
              </a:cxn>
            </a:cxnLst>
            <a:rect l="0" t="0" r="r" b="b"/>
            <a:pathLst>
              <a:path w="1255" h="1256">
                <a:moveTo>
                  <a:pt x="1254" y="627"/>
                </a:moveTo>
                <a:cubicBezTo>
                  <a:pt x="1254" y="973"/>
                  <a:pt x="973" y="1255"/>
                  <a:pt x="627" y="1255"/>
                </a:cubicBezTo>
                <a:cubicBezTo>
                  <a:pt x="281" y="1255"/>
                  <a:pt x="0" y="973"/>
                  <a:pt x="0" y="627"/>
                </a:cubicBezTo>
                <a:cubicBezTo>
                  <a:pt x="0" y="281"/>
                  <a:pt x="281" y="0"/>
                  <a:pt x="627" y="0"/>
                </a:cubicBezTo>
                <a:cubicBezTo>
                  <a:pt x="973" y="0"/>
                  <a:pt x="1254" y="281"/>
                  <a:pt x="1254" y="627"/>
                </a:cubicBezTo>
              </a:path>
            </a:pathLst>
          </a:custGeom>
          <a:solidFill>
            <a:schemeClr val="accent3"/>
          </a:solidFill>
          <a:ln>
            <a:noFill/>
          </a:ln>
          <a:effectLst/>
        </p:spPr>
        <p:txBody>
          <a:bodyPr wrap="none" anchor="ctr"/>
          <a:lstStyle/>
          <a:p>
            <a:pPr defTabSz="914217"/>
            <a:endParaRPr lang="en-US">
              <a:solidFill>
                <a:srgbClr val="AAAAAA"/>
              </a:solidFill>
              <a:latin typeface="Calibri" panose="020F0502020204030204"/>
            </a:endParaRPr>
          </a:p>
        </p:txBody>
      </p:sp>
      <p:sp>
        <p:nvSpPr>
          <p:cNvPr id="5" name="Freeform 2">
            <a:extLst>
              <a:ext uri="{FF2B5EF4-FFF2-40B4-BE49-F238E27FC236}">
                <a16:creationId xmlns:a16="http://schemas.microsoft.com/office/drawing/2014/main" id="{9F1E05BC-A6DC-407B-9D50-F1B9998FF547}"/>
              </a:ext>
            </a:extLst>
          </p:cNvPr>
          <p:cNvSpPr>
            <a:spLocks noChangeArrowheads="1"/>
          </p:cNvSpPr>
          <p:nvPr/>
        </p:nvSpPr>
        <p:spPr bwMode="auto">
          <a:xfrm>
            <a:off x="4612209" y="3064684"/>
            <a:ext cx="374728" cy="374728"/>
          </a:xfrm>
          <a:custGeom>
            <a:avLst/>
            <a:gdLst>
              <a:gd name="T0" fmla="*/ 1254 w 1255"/>
              <a:gd name="T1" fmla="*/ 627 h 1256"/>
              <a:gd name="T2" fmla="*/ 627 w 1255"/>
              <a:gd name="T3" fmla="*/ 1255 h 1256"/>
              <a:gd name="T4" fmla="*/ 0 w 1255"/>
              <a:gd name="T5" fmla="*/ 627 h 1256"/>
              <a:gd name="T6" fmla="*/ 627 w 1255"/>
              <a:gd name="T7" fmla="*/ 0 h 1256"/>
              <a:gd name="T8" fmla="*/ 1254 w 1255"/>
              <a:gd name="T9" fmla="*/ 627 h 1256"/>
            </a:gdLst>
            <a:ahLst/>
            <a:cxnLst>
              <a:cxn ang="0">
                <a:pos x="T0" y="T1"/>
              </a:cxn>
              <a:cxn ang="0">
                <a:pos x="T2" y="T3"/>
              </a:cxn>
              <a:cxn ang="0">
                <a:pos x="T4" y="T5"/>
              </a:cxn>
              <a:cxn ang="0">
                <a:pos x="T6" y="T7"/>
              </a:cxn>
              <a:cxn ang="0">
                <a:pos x="T8" y="T9"/>
              </a:cxn>
            </a:cxnLst>
            <a:rect l="0" t="0" r="r" b="b"/>
            <a:pathLst>
              <a:path w="1255" h="1256">
                <a:moveTo>
                  <a:pt x="1254" y="627"/>
                </a:moveTo>
                <a:cubicBezTo>
                  <a:pt x="1254" y="974"/>
                  <a:pt x="973" y="1255"/>
                  <a:pt x="627" y="1255"/>
                </a:cubicBezTo>
                <a:cubicBezTo>
                  <a:pt x="281" y="1255"/>
                  <a:pt x="0" y="974"/>
                  <a:pt x="0" y="627"/>
                </a:cubicBezTo>
                <a:cubicBezTo>
                  <a:pt x="0" y="281"/>
                  <a:pt x="281" y="0"/>
                  <a:pt x="627" y="0"/>
                </a:cubicBezTo>
                <a:cubicBezTo>
                  <a:pt x="973" y="0"/>
                  <a:pt x="1254" y="281"/>
                  <a:pt x="1254" y="627"/>
                </a:cubicBezTo>
              </a:path>
            </a:pathLst>
          </a:custGeom>
          <a:solidFill>
            <a:schemeClr val="accent2"/>
          </a:solidFill>
          <a:ln>
            <a:noFill/>
          </a:ln>
          <a:effectLst/>
        </p:spPr>
        <p:txBody>
          <a:bodyPr wrap="none" anchor="ctr"/>
          <a:lstStyle/>
          <a:p>
            <a:pPr defTabSz="914217"/>
            <a:endParaRPr lang="en-US">
              <a:solidFill>
                <a:srgbClr val="AAAAAA"/>
              </a:solidFill>
              <a:latin typeface="Calibri" panose="020F0502020204030204"/>
            </a:endParaRPr>
          </a:p>
        </p:txBody>
      </p:sp>
      <p:sp>
        <p:nvSpPr>
          <p:cNvPr id="6" name="Freeform 3">
            <a:extLst>
              <a:ext uri="{FF2B5EF4-FFF2-40B4-BE49-F238E27FC236}">
                <a16:creationId xmlns:a16="http://schemas.microsoft.com/office/drawing/2014/main" id="{E0E88EFD-2C4C-4044-B93B-3ACC4918FCCC}"/>
              </a:ext>
            </a:extLst>
          </p:cNvPr>
          <p:cNvSpPr>
            <a:spLocks noChangeArrowheads="1"/>
          </p:cNvSpPr>
          <p:nvPr/>
        </p:nvSpPr>
        <p:spPr bwMode="auto">
          <a:xfrm>
            <a:off x="6953930" y="3577470"/>
            <a:ext cx="374729" cy="374728"/>
          </a:xfrm>
          <a:custGeom>
            <a:avLst/>
            <a:gdLst>
              <a:gd name="T0" fmla="*/ 1254 w 1255"/>
              <a:gd name="T1" fmla="*/ 627 h 1255"/>
              <a:gd name="T2" fmla="*/ 627 w 1255"/>
              <a:gd name="T3" fmla="*/ 1254 h 1255"/>
              <a:gd name="T4" fmla="*/ 0 w 1255"/>
              <a:gd name="T5" fmla="*/ 627 h 1255"/>
              <a:gd name="T6" fmla="*/ 627 w 1255"/>
              <a:gd name="T7" fmla="*/ 0 h 1255"/>
              <a:gd name="T8" fmla="*/ 1254 w 1255"/>
              <a:gd name="T9" fmla="*/ 627 h 1255"/>
            </a:gdLst>
            <a:ahLst/>
            <a:cxnLst>
              <a:cxn ang="0">
                <a:pos x="T0" y="T1"/>
              </a:cxn>
              <a:cxn ang="0">
                <a:pos x="T2" y="T3"/>
              </a:cxn>
              <a:cxn ang="0">
                <a:pos x="T4" y="T5"/>
              </a:cxn>
              <a:cxn ang="0">
                <a:pos x="T6" y="T7"/>
              </a:cxn>
              <a:cxn ang="0">
                <a:pos x="T8" y="T9"/>
              </a:cxn>
            </a:cxnLst>
            <a:rect l="0" t="0" r="r" b="b"/>
            <a:pathLst>
              <a:path w="1255" h="1255">
                <a:moveTo>
                  <a:pt x="1254" y="627"/>
                </a:moveTo>
                <a:cubicBezTo>
                  <a:pt x="1254" y="973"/>
                  <a:pt x="973" y="1254"/>
                  <a:pt x="627" y="1254"/>
                </a:cubicBezTo>
                <a:cubicBezTo>
                  <a:pt x="281" y="1254"/>
                  <a:pt x="0" y="973"/>
                  <a:pt x="0" y="627"/>
                </a:cubicBezTo>
                <a:cubicBezTo>
                  <a:pt x="0" y="281"/>
                  <a:pt x="281" y="0"/>
                  <a:pt x="627" y="0"/>
                </a:cubicBezTo>
                <a:cubicBezTo>
                  <a:pt x="973" y="0"/>
                  <a:pt x="1254" y="281"/>
                  <a:pt x="1254" y="627"/>
                </a:cubicBezTo>
              </a:path>
            </a:pathLst>
          </a:custGeom>
          <a:solidFill>
            <a:schemeClr val="accent4"/>
          </a:solidFill>
          <a:ln>
            <a:noFill/>
          </a:ln>
          <a:effectLst/>
        </p:spPr>
        <p:txBody>
          <a:bodyPr wrap="none" anchor="ctr"/>
          <a:lstStyle/>
          <a:p>
            <a:pPr defTabSz="914217"/>
            <a:endParaRPr lang="en-US">
              <a:solidFill>
                <a:srgbClr val="AAAAAA"/>
              </a:solidFill>
              <a:latin typeface="Calibri" panose="020F0502020204030204"/>
            </a:endParaRPr>
          </a:p>
        </p:txBody>
      </p:sp>
      <p:sp>
        <p:nvSpPr>
          <p:cNvPr id="8" name="Freeform 5">
            <a:extLst>
              <a:ext uri="{FF2B5EF4-FFF2-40B4-BE49-F238E27FC236}">
                <a16:creationId xmlns:a16="http://schemas.microsoft.com/office/drawing/2014/main" id="{CF0BDA6E-19FA-47AA-8A4F-DB65C1FDDFA1}"/>
              </a:ext>
            </a:extLst>
          </p:cNvPr>
          <p:cNvSpPr>
            <a:spLocks noChangeArrowheads="1"/>
          </p:cNvSpPr>
          <p:nvPr/>
        </p:nvSpPr>
        <p:spPr bwMode="auto">
          <a:xfrm>
            <a:off x="6283364" y="3179074"/>
            <a:ext cx="373413" cy="374729"/>
          </a:xfrm>
          <a:custGeom>
            <a:avLst/>
            <a:gdLst>
              <a:gd name="T0" fmla="*/ 1253 w 1254"/>
              <a:gd name="T1" fmla="*/ 627 h 1255"/>
              <a:gd name="T2" fmla="*/ 626 w 1254"/>
              <a:gd name="T3" fmla="*/ 1254 h 1255"/>
              <a:gd name="T4" fmla="*/ 0 w 1254"/>
              <a:gd name="T5" fmla="*/ 627 h 1255"/>
              <a:gd name="T6" fmla="*/ 626 w 1254"/>
              <a:gd name="T7" fmla="*/ 0 h 1255"/>
              <a:gd name="T8" fmla="*/ 1253 w 1254"/>
              <a:gd name="T9" fmla="*/ 627 h 1255"/>
            </a:gdLst>
            <a:ahLst/>
            <a:cxnLst>
              <a:cxn ang="0">
                <a:pos x="T0" y="T1"/>
              </a:cxn>
              <a:cxn ang="0">
                <a:pos x="T2" y="T3"/>
              </a:cxn>
              <a:cxn ang="0">
                <a:pos x="T4" y="T5"/>
              </a:cxn>
              <a:cxn ang="0">
                <a:pos x="T6" y="T7"/>
              </a:cxn>
              <a:cxn ang="0">
                <a:pos x="T8" y="T9"/>
              </a:cxn>
            </a:cxnLst>
            <a:rect l="0" t="0" r="r" b="b"/>
            <a:pathLst>
              <a:path w="1254" h="1255">
                <a:moveTo>
                  <a:pt x="1253" y="627"/>
                </a:moveTo>
                <a:cubicBezTo>
                  <a:pt x="1253" y="973"/>
                  <a:pt x="973" y="1254"/>
                  <a:pt x="626" y="1254"/>
                </a:cubicBezTo>
                <a:cubicBezTo>
                  <a:pt x="280" y="1254"/>
                  <a:pt x="0" y="973"/>
                  <a:pt x="0" y="627"/>
                </a:cubicBezTo>
                <a:cubicBezTo>
                  <a:pt x="0" y="281"/>
                  <a:pt x="280" y="0"/>
                  <a:pt x="626" y="0"/>
                </a:cubicBezTo>
                <a:cubicBezTo>
                  <a:pt x="973" y="0"/>
                  <a:pt x="1253" y="281"/>
                  <a:pt x="1253" y="627"/>
                </a:cubicBezTo>
              </a:path>
            </a:pathLst>
          </a:custGeom>
          <a:solidFill>
            <a:schemeClr val="accent4"/>
          </a:solidFill>
          <a:ln>
            <a:noFill/>
          </a:ln>
          <a:effectLst/>
        </p:spPr>
        <p:txBody>
          <a:bodyPr wrap="none" anchor="ctr"/>
          <a:lstStyle/>
          <a:p>
            <a:pPr defTabSz="914217"/>
            <a:endParaRPr lang="en-US">
              <a:solidFill>
                <a:srgbClr val="AAAAAA"/>
              </a:solidFill>
              <a:latin typeface="Calibri" panose="020F0502020204030204"/>
            </a:endParaRPr>
          </a:p>
        </p:txBody>
      </p:sp>
      <p:sp>
        <p:nvSpPr>
          <p:cNvPr id="7" name="Freeform 4">
            <a:extLst>
              <a:ext uri="{FF2B5EF4-FFF2-40B4-BE49-F238E27FC236}">
                <a16:creationId xmlns:a16="http://schemas.microsoft.com/office/drawing/2014/main" id="{DA90AEED-65B5-4586-9708-C4BC685DB194}"/>
              </a:ext>
            </a:extLst>
          </p:cNvPr>
          <p:cNvSpPr>
            <a:spLocks noChangeArrowheads="1"/>
          </p:cNvSpPr>
          <p:nvPr/>
        </p:nvSpPr>
        <p:spPr bwMode="auto">
          <a:xfrm>
            <a:off x="8442323" y="3610340"/>
            <a:ext cx="374729" cy="374729"/>
          </a:xfrm>
          <a:custGeom>
            <a:avLst/>
            <a:gdLst>
              <a:gd name="T0" fmla="*/ 1254 w 1255"/>
              <a:gd name="T1" fmla="*/ 628 h 1256"/>
              <a:gd name="T2" fmla="*/ 626 w 1255"/>
              <a:gd name="T3" fmla="*/ 1255 h 1256"/>
              <a:gd name="T4" fmla="*/ 0 w 1255"/>
              <a:gd name="T5" fmla="*/ 628 h 1256"/>
              <a:gd name="T6" fmla="*/ 626 w 1255"/>
              <a:gd name="T7" fmla="*/ 0 h 1256"/>
              <a:gd name="T8" fmla="*/ 1254 w 1255"/>
              <a:gd name="T9" fmla="*/ 628 h 1256"/>
            </a:gdLst>
            <a:ahLst/>
            <a:cxnLst>
              <a:cxn ang="0">
                <a:pos x="T0" y="T1"/>
              </a:cxn>
              <a:cxn ang="0">
                <a:pos x="T2" y="T3"/>
              </a:cxn>
              <a:cxn ang="0">
                <a:pos x="T4" y="T5"/>
              </a:cxn>
              <a:cxn ang="0">
                <a:pos x="T6" y="T7"/>
              </a:cxn>
              <a:cxn ang="0">
                <a:pos x="T8" y="T9"/>
              </a:cxn>
            </a:cxnLst>
            <a:rect l="0" t="0" r="r" b="b"/>
            <a:pathLst>
              <a:path w="1255" h="1256">
                <a:moveTo>
                  <a:pt x="1254" y="628"/>
                </a:moveTo>
                <a:cubicBezTo>
                  <a:pt x="1254" y="974"/>
                  <a:pt x="973" y="1255"/>
                  <a:pt x="626" y="1255"/>
                </a:cubicBezTo>
                <a:cubicBezTo>
                  <a:pt x="280" y="1255"/>
                  <a:pt x="0" y="974"/>
                  <a:pt x="0" y="628"/>
                </a:cubicBezTo>
                <a:cubicBezTo>
                  <a:pt x="0" y="281"/>
                  <a:pt x="280" y="0"/>
                  <a:pt x="626" y="0"/>
                </a:cubicBezTo>
                <a:cubicBezTo>
                  <a:pt x="973" y="0"/>
                  <a:pt x="1254" y="281"/>
                  <a:pt x="1254" y="628"/>
                </a:cubicBezTo>
              </a:path>
            </a:pathLst>
          </a:custGeom>
          <a:solidFill>
            <a:schemeClr val="accent5"/>
          </a:solidFill>
          <a:ln>
            <a:noFill/>
          </a:ln>
          <a:effectLst/>
        </p:spPr>
        <p:txBody>
          <a:bodyPr wrap="none" anchor="ctr"/>
          <a:lstStyle/>
          <a:p>
            <a:pPr defTabSz="914217"/>
            <a:endParaRPr lang="en-US">
              <a:solidFill>
                <a:srgbClr val="AAAAAA"/>
              </a:solidFill>
              <a:latin typeface="Calibri" panose="020F0502020204030204"/>
            </a:endParaRPr>
          </a:p>
        </p:txBody>
      </p:sp>
      <p:sp>
        <p:nvSpPr>
          <p:cNvPr id="11" name="Freeform 8">
            <a:extLst>
              <a:ext uri="{FF2B5EF4-FFF2-40B4-BE49-F238E27FC236}">
                <a16:creationId xmlns:a16="http://schemas.microsoft.com/office/drawing/2014/main" id="{3D5CAD9F-AA69-4715-A68D-4FEDCC0B2B56}"/>
              </a:ext>
            </a:extLst>
          </p:cNvPr>
          <p:cNvSpPr>
            <a:spLocks noChangeArrowheads="1"/>
          </p:cNvSpPr>
          <p:nvPr/>
        </p:nvSpPr>
        <p:spPr bwMode="auto">
          <a:xfrm>
            <a:off x="5117106" y="2187689"/>
            <a:ext cx="253763" cy="253764"/>
          </a:xfrm>
          <a:custGeom>
            <a:avLst/>
            <a:gdLst>
              <a:gd name="T0" fmla="*/ 851 w 852"/>
              <a:gd name="T1" fmla="*/ 425 h 852"/>
              <a:gd name="T2" fmla="*/ 426 w 852"/>
              <a:gd name="T3" fmla="*/ 851 h 852"/>
              <a:gd name="T4" fmla="*/ 0 w 852"/>
              <a:gd name="T5" fmla="*/ 425 h 852"/>
              <a:gd name="T6" fmla="*/ 426 w 852"/>
              <a:gd name="T7" fmla="*/ 0 h 852"/>
              <a:gd name="T8" fmla="*/ 851 w 852"/>
              <a:gd name="T9" fmla="*/ 425 h 852"/>
            </a:gdLst>
            <a:ahLst/>
            <a:cxnLst>
              <a:cxn ang="0">
                <a:pos x="T0" y="T1"/>
              </a:cxn>
              <a:cxn ang="0">
                <a:pos x="T2" y="T3"/>
              </a:cxn>
              <a:cxn ang="0">
                <a:pos x="T4" y="T5"/>
              </a:cxn>
              <a:cxn ang="0">
                <a:pos x="T6" y="T7"/>
              </a:cxn>
              <a:cxn ang="0">
                <a:pos x="T8" y="T9"/>
              </a:cxn>
            </a:cxnLst>
            <a:rect l="0" t="0" r="r" b="b"/>
            <a:pathLst>
              <a:path w="852" h="852">
                <a:moveTo>
                  <a:pt x="851" y="425"/>
                </a:moveTo>
                <a:cubicBezTo>
                  <a:pt x="851" y="661"/>
                  <a:pt x="661" y="851"/>
                  <a:pt x="426" y="851"/>
                </a:cubicBezTo>
                <a:cubicBezTo>
                  <a:pt x="190" y="851"/>
                  <a:pt x="0" y="661"/>
                  <a:pt x="0" y="425"/>
                </a:cubicBezTo>
                <a:cubicBezTo>
                  <a:pt x="0" y="190"/>
                  <a:pt x="190" y="0"/>
                  <a:pt x="426" y="0"/>
                </a:cubicBezTo>
                <a:cubicBezTo>
                  <a:pt x="661" y="0"/>
                  <a:pt x="851" y="190"/>
                  <a:pt x="851" y="425"/>
                </a:cubicBezTo>
              </a:path>
            </a:pathLst>
          </a:custGeom>
          <a:solidFill>
            <a:schemeClr val="accent4">
              <a:lumMod val="40000"/>
              <a:lumOff val="60000"/>
            </a:schemeClr>
          </a:solidFill>
          <a:ln>
            <a:noFill/>
          </a:ln>
          <a:effectLst/>
        </p:spPr>
        <p:txBody>
          <a:bodyPr wrap="none" anchor="ctr"/>
          <a:lstStyle/>
          <a:p>
            <a:pPr defTabSz="914217"/>
            <a:endParaRPr lang="en-US">
              <a:solidFill>
                <a:srgbClr val="AAAAAA"/>
              </a:solidFill>
              <a:latin typeface="Calibri" panose="020F0502020204030204"/>
            </a:endParaRPr>
          </a:p>
        </p:txBody>
      </p:sp>
      <p:sp>
        <p:nvSpPr>
          <p:cNvPr id="12" name="Freeform 9">
            <a:extLst>
              <a:ext uri="{FF2B5EF4-FFF2-40B4-BE49-F238E27FC236}">
                <a16:creationId xmlns:a16="http://schemas.microsoft.com/office/drawing/2014/main" id="{CCEE5E7B-1042-4831-BB4F-E0847FA4D0E5}"/>
              </a:ext>
            </a:extLst>
          </p:cNvPr>
          <p:cNvSpPr>
            <a:spLocks noChangeArrowheads="1"/>
          </p:cNvSpPr>
          <p:nvPr/>
        </p:nvSpPr>
        <p:spPr bwMode="auto">
          <a:xfrm>
            <a:off x="5102642" y="3857529"/>
            <a:ext cx="253764" cy="253764"/>
          </a:xfrm>
          <a:custGeom>
            <a:avLst/>
            <a:gdLst>
              <a:gd name="T0" fmla="*/ 852 w 853"/>
              <a:gd name="T1" fmla="*/ 426 h 853"/>
              <a:gd name="T2" fmla="*/ 426 w 853"/>
              <a:gd name="T3" fmla="*/ 852 h 853"/>
              <a:gd name="T4" fmla="*/ 0 w 853"/>
              <a:gd name="T5" fmla="*/ 426 h 853"/>
              <a:gd name="T6" fmla="*/ 426 w 853"/>
              <a:gd name="T7" fmla="*/ 0 h 853"/>
              <a:gd name="T8" fmla="*/ 852 w 853"/>
              <a:gd name="T9" fmla="*/ 426 h 853"/>
            </a:gdLst>
            <a:ahLst/>
            <a:cxnLst>
              <a:cxn ang="0">
                <a:pos x="T0" y="T1"/>
              </a:cxn>
              <a:cxn ang="0">
                <a:pos x="T2" y="T3"/>
              </a:cxn>
              <a:cxn ang="0">
                <a:pos x="T4" y="T5"/>
              </a:cxn>
              <a:cxn ang="0">
                <a:pos x="T6" y="T7"/>
              </a:cxn>
              <a:cxn ang="0">
                <a:pos x="T8" y="T9"/>
              </a:cxn>
            </a:cxnLst>
            <a:rect l="0" t="0" r="r" b="b"/>
            <a:pathLst>
              <a:path w="853" h="853">
                <a:moveTo>
                  <a:pt x="852" y="426"/>
                </a:moveTo>
                <a:cubicBezTo>
                  <a:pt x="852" y="661"/>
                  <a:pt x="661" y="852"/>
                  <a:pt x="426" y="852"/>
                </a:cubicBezTo>
                <a:cubicBezTo>
                  <a:pt x="191" y="852"/>
                  <a:pt x="0" y="661"/>
                  <a:pt x="0" y="426"/>
                </a:cubicBezTo>
                <a:cubicBezTo>
                  <a:pt x="0" y="191"/>
                  <a:pt x="191" y="0"/>
                  <a:pt x="426" y="0"/>
                </a:cubicBezTo>
                <a:cubicBezTo>
                  <a:pt x="661" y="0"/>
                  <a:pt x="852" y="191"/>
                  <a:pt x="852" y="426"/>
                </a:cubicBezTo>
              </a:path>
            </a:pathLst>
          </a:custGeom>
          <a:solidFill>
            <a:schemeClr val="accent5">
              <a:lumMod val="40000"/>
              <a:lumOff val="60000"/>
            </a:schemeClr>
          </a:solidFill>
          <a:ln>
            <a:noFill/>
          </a:ln>
          <a:effectLst/>
        </p:spPr>
        <p:txBody>
          <a:bodyPr wrap="none" anchor="ctr"/>
          <a:lstStyle/>
          <a:p>
            <a:pPr defTabSz="914217"/>
            <a:endParaRPr lang="en-US">
              <a:solidFill>
                <a:srgbClr val="AAAAAA"/>
              </a:solidFill>
              <a:latin typeface="Calibri" panose="020F0502020204030204"/>
            </a:endParaRPr>
          </a:p>
        </p:txBody>
      </p:sp>
      <p:sp>
        <p:nvSpPr>
          <p:cNvPr id="14" name="Freeform 11">
            <a:extLst>
              <a:ext uri="{FF2B5EF4-FFF2-40B4-BE49-F238E27FC236}">
                <a16:creationId xmlns:a16="http://schemas.microsoft.com/office/drawing/2014/main" id="{54235195-888F-4D32-869E-09660587CE64}"/>
              </a:ext>
            </a:extLst>
          </p:cNvPr>
          <p:cNvSpPr>
            <a:spLocks noChangeArrowheads="1"/>
          </p:cNvSpPr>
          <p:nvPr/>
        </p:nvSpPr>
        <p:spPr bwMode="auto">
          <a:xfrm>
            <a:off x="6700167" y="1381695"/>
            <a:ext cx="253763" cy="253763"/>
          </a:xfrm>
          <a:custGeom>
            <a:avLst/>
            <a:gdLst>
              <a:gd name="T0" fmla="*/ 852 w 853"/>
              <a:gd name="T1" fmla="*/ 426 h 852"/>
              <a:gd name="T2" fmla="*/ 426 w 853"/>
              <a:gd name="T3" fmla="*/ 851 h 852"/>
              <a:gd name="T4" fmla="*/ 0 w 853"/>
              <a:gd name="T5" fmla="*/ 426 h 852"/>
              <a:gd name="T6" fmla="*/ 426 w 853"/>
              <a:gd name="T7" fmla="*/ 0 h 852"/>
              <a:gd name="T8" fmla="*/ 852 w 853"/>
              <a:gd name="T9" fmla="*/ 426 h 852"/>
            </a:gdLst>
            <a:ahLst/>
            <a:cxnLst>
              <a:cxn ang="0">
                <a:pos x="T0" y="T1"/>
              </a:cxn>
              <a:cxn ang="0">
                <a:pos x="T2" y="T3"/>
              </a:cxn>
              <a:cxn ang="0">
                <a:pos x="T4" y="T5"/>
              </a:cxn>
              <a:cxn ang="0">
                <a:pos x="T6" y="T7"/>
              </a:cxn>
              <a:cxn ang="0">
                <a:pos x="T8" y="T9"/>
              </a:cxn>
            </a:cxnLst>
            <a:rect l="0" t="0" r="r" b="b"/>
            <a:pathLst>
              <a:path w="853" h="852">
                <a:moveTo>
                  <a:pt x="852" y="426"/>
                </a:moveTo>
                <a:cubicBezTo>
                  <a:pt x="852" y="661"/>
                  <a:pt x="661" y="851"/>
                  <a:pt x="426" y="851"/>
                </a:cubicBezTo>
                <a:cubicBezTo>
                  <a:pt x="191" y="851"/>
                  <a:pt x="0" y="661"/>
                  <a:pt x="0" y="426"/>
                </a:cubicBezTo>
                <a:cubicBezTo>
                  <a:pt x="0" y="191"/>
                  <a:pt x="191" y="0"/>
                  <a:pt x="426" y="0"/>
                </a:cubicBezTo>
                <a:cubicBezTo>
                  <a:pt x="661" y="0"/>
                  <a:pt x="852" y="191"/>
                  <a:pt x="852" y="426"/>
                </a:cubicBezTo>
              </a:path>
            </a:pathLst>
          </a:custGeom>
          <a:solidFill>
            <a:schemeClr val="accent4">
              <a:lumMod val="40000"/>
              <a:lumOff val="60000"/>
            </a:schemeClr>
          </a:solidFill>
          <a:ln>
            <a:noFill/>
          </a:ln>
          <a:effectLst/>
        </p:spPr>
        <p:txBody>
          <a:bodyPr wrap="none" anchor="ctr"/>
          <a:lstStyle/>
          <a:p>
            <a:pPr defTabSz="914217"/>
            <a:endParaRPr lang="en-US">
              <a:solidFill>
                <a:srgbClr val="AAAAAA"/>
              </a:solidFill>
              <a:latin typeface="Calibri" panose="020F0502020204030204"/>
            </a:endParaRPr>
          </a:p>
        </p:txBody>
      </p:sp>
      <p:sp>
        <p:nvSpPr>
          <p:cNvPr id="15" name="Freeform 12">
            <a:extLst>
              <a:ext uri="{FF2B5EF4-FFF2-40B4-BE49-F238E27FC236}">
                <a16:creationId xmlns:a16="http://schemas.microsoft.com/office/drawing/2014/main" id="{6E15000A-0949-498A-A6FE-051344776DE7}"/>
              </a:ext>
            </a:extLst>
          </p:cNvPr>
          <p:cNvSpPr>
            <a:spLocks noChangeArrowheads="1"/>
          </p:cNvSpPr>
          <p:nvPr/>
        </p:nvSpPr>
        <p:spPr bwMode="auto">
          <a:xfrm>
            <a:off x="7809344" y="2121289"/>
            <a:ext cx="253763" cy="253764"/>
          </a:xfrm>
          <a:custGeom>
            <a:avLst/>
            <a:gdLst>
              <a:gd name="T0" fmla="*/ 852 w 853"/>
              <a:gd name="T1" fmla="*/ 426 h 853"/>
              <a:gd name="T2" fmla="*/ 426 w 853"/>
              <a:gd name="T3" fmla="*/ 852 h 853"/>
              <a:gd name="T4" fmla="*/ 0 w 853"/>
              <a:gd name="T5" fmla="*/ 426 h 853"/>
              <a:gd name="T6" fmla="*/ 426 w 853"/>
              <a:gd name="T7" fmla="*/ 0 h 853"/>
              <a:gd name="T8" fmla="*/ 852 w 853"/>
              <a:gd name="T9" fmla="*/ 426 h 853"/>
            </a:gdLst>
            <a:ahLst/>
            <a:cxnLst>
              <a:cxn ang="0">
                <a:pos x="T0" y="T1"/>
              </a:cxn>
              <a:cxn ang="0">
                <a:pos x="T2" y="T3"/>
              </a:cxn>
              <a:cxn ang="0">
                <a:pos x="T4" y="T5"/>
              </a:cxn>
              <a:cxn ang="0">
                <a:pos x="T6" y="T7"/>
              </a:cxn>
              <a:cxn ang="0">
                <a:pos x="T8" y="T9"/>
              </a:cxn>
            </a:cxnLst>
            <a:rect l="0" t="0" r="r" b="b"/>
            <a:pathLst>
              <a:path w="853" h="853">
                <a:moveTo>
                  <a:pt x="852" y="426"/>
                </a:moveTo>
                <a:cubicBezTo>
                  <a:pt x="852" y="662"/>
                  <a:pt x="662" y="852"/>
                  <a:pt x="426" y="852"/>
                </a:cubicBezTo>
                <a:cubicBezTo>
                  <a:pt x="191" y="852"/>
                  <a:pt x="0" y="662"/>
                  <a:pt x="0" y="426"/>
                </a:cubicBezTo>
                <a:cubicBezTo>
                  <a:pt x="0" y="191"/>
                  <a:pt x="191" y="0"/>
                  <a:pt x="426" y="0"/>
                </a:cubicBezTo>
                <a:cubicBezTo>
                  <a:pt x="662" y="0"/>
                  <a:pt x="852" y="191"/>
                  <a:pt x="852" y="426"/>
                </a:cubicBezTo>
              </a:path>
            </a:pathLst>
          </a:custGeom>
          <a:solidFill>
            <a:schemeClr val="accent3">
              <a:lumMod val="20000"/>
              <a:lumOff val="80000"/>
            </a:schemeClr>
          </a:solidFill>
          <a:ln>
            <a:noFill/>
          </a:ln>
          <a:effectLst/>
        </p:spPr>
        <p:txBody>
          <a:bodyPr wrap="none" anchor="ctr"/>
          <a:lstStyle/>
          <a:p>
            <a:pPr defTabSz="914217"/>
            <a:endParaRPr lang="en-US">
              <a:solidFill>
                <a:srgbClr val="AAAAAA"/>
              </a:solidFill>
              <a:latin typeface="Calibri" panose="020F0502020204030204"/>
            </a:endParaRPr>
          </a:p>
        </p:txBody>
      </p:sp>
      <p:sp>
        <p:nvSpPr>
          <p:cNvPr id="77" name="Freeform 8">
            <a:extLst>
              <a:ext uri="{FF2B5EF4-FFF2-40B4-BE49-F238E27FC236}">
                <a16:creationId xmlns:a16="http://schemas.microsoft.com/office/drawing/2014/main" id="{D50DCDF3-DCBC-4C10-8DCB-20EED2DC9871}"/>
              </a:ext>
            </a:extLst>
          </p:cNvPr>
          <p:cNvSpPr>
            <a:spLocks noChangeArrowheads="1"/>
          </p:cNvSpPr>
          <p:nvPr/>
        </p:nvSpPr>
        <p:spPr bwMode="auto">
          <a:xfrm>
            <a:off x="4079700" y="3992957"/>
            <a:ext cx="253763" cy="253764"/>
          </a:xfrm>
          <a:custGeom>
            <a:avLst/>
            <a:gdLst>
              <a:gd name="T0" fmla="*/ 851 w 852"/>
              <a:gd name="T1" fmla="*/ 425 h 852"/>
              <a:gd name="T2" fmla="*/ 426 w 852"/>
              <a:gd name="T3" fmla="*/ 851 h 852"/>
              <a:gd name="T4" fmla="*/ 0 w 852"/>
              <a:gd name="T5" fmla="*/ 425 h 852"/>
              <a:gd name="T6" fmla="*/ 426 w 852"/>
              <a:gd name="T7" fmla="*/ 0 h 852"/>
              <a:gd name="T8" fmla="*/ 851 w 852"/>
              <a:gd name="T9" fmla="*/ 425 h 852"/>
            </a:gdLst>
            <a:ahLst/>
            <a:cxnLst>
              <a:cxn ang="0">
                <a:pos x="T0" y="T1"/>
              </a:cxn>
              <a:cxn ang="0">
                <a:pos x="T2" y="T3"/>
              </a:cxn>
              <a:cxn ang="0">
                <a:pos x="T4" y="T5"/>
              </a:cxn>
              <a:cxn ang="0">
                <a:pos x="T6" y="T7"/>
              </a:cxn>
              <a:cxn ang="0">
                <a:pos x="T8" y="T9"/>
              </a:cxn>
            </a:cxnLst>
            <a:rect l="0" t="0" r="r" b="b"/>
            <a:pathLst>
              <a:path w="852" h="852">
                <a:moveTo>
                  <a:pt x="851" y="425"/>
                </a:moveTo>
                <a:cubicBezTo>
                  <a:pt x="851" y="661"/>
                  <a:pt x="661" y="851"/>
                  <a:pt x="426" y="851"/>
                </a:cubicBezTo>
                <a:cubicBezTo>
                  <a:pt x="190" y="851"/>
                  <a:pt x="0" y="661"/>
                  <a:pt x="0" y="425"/>
                </a:cubicBezTo>
                <a:cubicBezTo>
                  <a:pt x="0" y="190"/>
                  <a:pt x="190" y="0"/>
                  <a:pt x="426" y="0"/>
                </a:cubicBezTo>
                <a:cubicBezTo>
                  <a:pt x="661" y="0"/>
                  <a:pt x="851" y="190"/>
                  <a:pt x="851" y="425"/>
                </a:cubicBezTo>
              </a:path>
            </a:pathLst>
          </a:custGeom>
          <a:solidFill>
            <a:schemeClr val="accent1">
              <a:lumMod val="60000"/>
              <a:lumOff val="40000"/>
            </a:schemeClr>
          </a:solidFill>
          <a:ln>
            <a:noFill/>
          </a:ln>
          <a:effectLst/>
        </p:spPr>
        <p:txBody>
          <a:bodyPr wrap="none" anchor="ctr"/>
          <a:lstStyle/>
          <a:p>
            <a:pPr defTabSz="914217"/>
            <a:endParaRPr lang="en-US">
              <a:solidFill>
                <a:srgbClr val="AAAAAA"/>
              </a:solidFill>
              <a:latin typeface="Calibri" panose="020F0502020204030204"/>
            </a:endParaRPr>
          </a:p>
        </p:txBody>
      </p:sp>
      <p:sp>
        <p:nvSpPr>
          <p:cNvPr id="100" name="Título 1"/>
          <p:cNvSpPr txBox="1">
            <a:spLocks/>
          </p:cNvSpPr>
          <p:nvPr/>
        </p:nvSpPr>
        <p:spPr>
          <a:xfrm>
            <a:off x="303063" y="274779"/>
            <a:ext cx="10515600" cy="928098"/>
          </a:xfrm>
          <a:prstGeom prst="rect">
            <a:avLst/>
          </a:prstGeom>
        </p:spPr>
        <p:txBody>
          <a:bodyPr>
            <a:normAutofit/>
          </a:bodyPr>
          <a:lstStyle>
            <a:lvl1pPr algn="l" defTabSz="914217" rtl="0" eaLnBrk="1" latinLnBrk="0" hangingPunct="1">
              <a:lnSpc>
                <a:spcPct val="90000"/>
              </a:lnSpc>
              <a:spcBef>
                <a:spcPct val="0"/>
              </a:spcBef>
              <a:buNone/>
              <a:defRPr lang="en-US" sz="30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algn="ctr"/>
            <a:r>
              <a:rPr lang="es-ES" sz="3200" b="1" dirty="0" smtClean="0">
                <a:solidFill>
                  <a:schemeClr val="accent6"/>
                </a:solidFill>
              </a:rPr>
              <a:t>Algunas ideas para favorecer los lenguajes artísticos:</a:t>
            </a:r>
            <a:endParaRPr lang="es-CL" sz="3200" b="1" dirty="0">
              <a:solidFill>
                <a:schemeClr val="accent6"/>
              </a:solidFill>
            </a:endParaRPr>
          </a:p>
        </p:txBody>
      </p:sp>
      <p:sp>
        <p:nvSpPr>
          <p:cNvPr id="2" name="CuadroTexto 1"/>
          <p:cNvSpPr txBox="1"/>
          <p:nvPr/>
        </p:nvSpPr>
        <p:spPr>
          <a:xfrm>
            <a:off x="1284145" y="5285724"/>
            <a:ext cx="2795555" cy="646331"/>
          </a:xfrm>
          <a:prstGeom prst="rect">
            <a:avLst/>
          </a:prstGeom>
          <a:noFill/>
        </p:spPr>
        <p:txBody>
          <a:bodyPr wrap="square" rtlCol="0">
            <a:spAutoFit/>
          </a:bodyPr>
          <a:lstStyle/>
          <a:p>
            <a:pPr algn="ctr"/>
            <a:r>
              <a:rPr lang="es-ES" dirty="0" smtClean="0">
                <a:solidFill>
                  <a:srgbClr val="7030A0"/>
                </a:solidFill>
              </a:rPr>
              <a:t>Implicancia emocional para lograr una acción efectiva</a:t>
            </a:r>
            <a:endParaRPr lang="es-CL" dirty="0">
              <a:solidFill>
                <a:srgbClr val="7030A0"/>
              </a:solidFill>
            </a:endParaRPr>
          </a:p>
        </p:txBody>
      </p:sp>
      <p:sp>
        <p:nvSpPr>
          <p:cNvPr id="101" name="CuadroTexto 100"/>
          <p:cNvSpPr txBox="1"/>
          <p:nvPr/>
        </p:nvSpPr>
        <p:spPr>
          <a:xfrm>
            <a:off x="407046" y="2841504"/>
            <a:ext cx="3015565" cy="923330"/>
          </a:xfrm>
          <a:prstGeom prst="rect">
            <a:avLst/>
          </a:prstGeom>
          <a:noFill/>
        </p:spPr>
        <p:txBody>
          <a:bodyPr wrap="square" rtlCol="0">
            <a:spAutoFit/>
          </a:bodyPr>
          <a:lstStyle/>
          <a:p>
            <a:pPr algn="ctr"/>
            <a:r>
              <a:rPr lang="es-ES" dirty="0" smtClean="0">
                <a:solidFill>
                  <a:srgbClr val="0070C0"/>
                </a:solidFill>
              </a:rPr>
              <a:t>Favorecer el pensamiento mediante el movimiento para descubrir y experimentar</a:t>
            </a:r>
            <a:endParaRPr lang="es-CL" dirty="0">
              <a:solidFill>
                <a:srgbClr val="0070C0"/>
              </a:solidFill>
            </a:endParaRPr>
          </a:p>
        </p:txBody>
      </p:sp>
      <p:sp>
        <p:nvSpPr>
          <p:cNvPr id="102" name="CuadroTexto 101"/>
          <p:cNvSpPr txBox="1"/>
          <p:nvPr/>
        </p:nvSpPr>
        <p:spPr>
          <a:xfrm>
            <a:off x="967015" y="1389604"/>
            <a:ext cx="3264829" cy="646331"/>
          </a:xfrm>
          <a:prstGeom prst="rect">
            <a:avLst/>
          </a:prstGeom>
          <a:noFill/>
        </p:spPr>
        <p:txBody>
          <a:bodyPr wrap="square" rtlCol="0">
            <a:spAutoFit/>
          </a:bodyPr>
          <a:lstStyle/>
          <a:p>
            <a:pPr algn="ctr"/>
            <a:r>
              <a:rPr lang="es-ES" dirty="0" smtClean="0">
                <a:solidFill>
                  <a:srgbClr val="7030A0"/>
                </a:solidFill>
              </a:rPr>
              <a:t>Experiencias educativas iniciales derivadas de fuentes primarias</a:t>
            </a:r>
            <a:endParaRPr lang="es-CL" dirty="0">
              <a:solidFill>
                <a:srgbClr val="7030A0"/>
              </a:solidFill>
            </a:endParaRPr>
          </a:p>
        </p:txBody>
      </p:sp>
      <p:sp>
        <p:nvSpPr>
          <p:cNvPr id="103" name="CuadroTexto 102"/>
          <p:cNvSpPr txBox="1"/>
          <p:nvPr/>
        </p:nvSpPr>
        <p:spPr>
          <a:xfrm>
            <a:off x="7616292" y="1179494"/>
            <a:ext cx="4308148" cy="646331"/>
          </a:xfrm>
          <a:prstGeom prst="rect">
            <a:avLst/>
          </a:prstGeom>
          <a:noFill/>
        </p:spPr>
        <p:txBody>
          <a:bodyPr wrap="square" rtlCol="0">
            <a:spAutoFit/>
          </a:bodyPr>
          <a:lstStyle/>
          <a:p>
            <a:pPr algn="ctr"/>
            <a:r>
              <a:rPr lang="es-ES" dirty="0" smtClean="0">
                <a:solidFill>
                  <a:srgbClr val="0070C0"/>
                </a:solidFill>
              </a:rPr>
              <a:t>Utilizar ambientes abiertos y en el exterior, es decir, contextos reales y significativos</a:t>
            </a:r>
            <a:endParaRPr lang="es-CL" dirty="0">
              <a:solidFill>
                <a:srgbClr val="0070C0"/>
              </a:solidFill>
            </a:endParaRPr>
          </a:p>
        </p:txBody>
      </p:sp>
      <p:sp>
        <p:nvSpPr>
          <p:cNvPr id="104" name="CuadroTexto 103"/>
          <p:cNvSpPr txBox="1"/>
          <p:nvPr/>
        </p:nvSpPr>
        <p:spPr>
          <a:xfrm>
            <a:off x="8544998" y="2848974"/>
            <a:ext cx="3443320" cy="1754326"/>
          </a:xfrm>
          <a:prstGeom prst="rect">
            <a:avLst/>
          </a:prstGeom>
          <a:noFill/>
        </p:spPr>
        <p:txBody>
          <a:bodyPr wrap="square" rtlCol="0">
            <a:spAutoFit/>
          </a:bodyPr>
          <a:lstStyle/>
          <a:p>
            <a:pPr algn="ctr"/>
            <a:r>
              <a:rPr lang="es-ES" dirty="0" smtClean="0">
                <a:solidFill>
                  <a:srgbClr val="7030A0"/>
                </a:solidFill>
              </a:rPr>
              <a:t>Propiciar múltiples oportunidades para la  expresión, la imaginación, la confianza, autosuficiencia, desarrollo de capacidades y aptitudes físicas, sociales, cognitivas y emocionales</a:t>
            </a:r>
            <a:endParaRPr lang="es-CL" dirty="0">
              <a:solidFill>
                <a:srgbClr val="7030A0"/>
              </a:solidFill>
            </a:endParaRPr>
          </a:p>
        </p:txBody>
      </p:sp>
      <p:sp>
        <p:nvSpPr>
          <p:cNvPr id="105" name="CuadroTexto 104"/>
          <p:cNvSpPr txBox="1"/>
          <p:nvPr/>
        </p:nvSpPr>
        <p:spPr>
          <a:xfrm>
            <a:off x="6869300" y="5620723"/>
            <a:ext cx="3750803" cy="923330"/>
          </a:xfrm>
          <a:prstGeom prst="rect">
            <a:avLst/>
          </a:prstGeom>
          <a:noFill/>
        </p:spPr>
        <p:txBody>
          <a:bodyPr wrap="square" rtlCol="0">
            <a:spAutoFit/>
          </a:bodyPr>
          <a:lstStyle/>
          <a:p>
            <a:pPr algn="ctr"/>
            <a:r>
              <a:rPr lang="es-ES" dirty="0" smtClean="0">
                <a:solidFill>
                  <a:srgbClr val="0070C0"/>
                </a:solidFill>
              </a:rPr>
              <a:t>Dar oportunidad a la actividad creadora que por excelencia en la primera infancia es el juego libre</a:t>
            </a:r>
            <a:endParaRPr lang="es-CL" dirty="0">
              <a:solidFill>
                <a:srgbClr val="0070C0"/>
              </a:solidFill>
            </a:endParaRPr>
          </a:p>
        </p:txBody>
      </p:sp>
      <p:pic>
        <p:nvPicPr>
          <p:cNvPr id="3" name="Imagen 2"/>
          <p:cNvPicPr>
            <a:picLocks noChangeAspect="1"/>
          </p:cNvPicPr>
          <p:nvPr/>
        </p:nvPicPr>
        <p:blipFill>
          <a:blip r:embed="rId2"/>
          <a:stretch>
            <a:fillRect/>
          </a:stretch>
        </p:blipFill>
        <p:spPr>
          <a:xfrm>
            <a:off x="3075006" y="3838553"/>
            <a:ext cx="719101" cy="719101"/>
          </a:xfrm>
          <a:prstGeom prst="ellipse">
            <a:avLst/>
          </a:prstGeom>
        </p:spPr>
      </p:pic>
      <p:pic>
        <p:nvPicPr>
          <p:cNvPr id="76" name="Imagen 75"/>
          <p:cNvPicPr>
            <a:picLocks noChangeAspect="1"/>
          </p:cNvPicPr>
          <p:nvPr/>
        </p:nvPicPr>
        <p:blipFill>
          <a:blip r:embed="rId3"/>
          <a:stretch>
            <a:fillRect/>
          </a:stretch>
        </p:blipFill>
        <p:spPr>
          <a:xfrm>
            <a:off x="7593377" y="4197093"/>
            <a:ext cx="738769" cy="738769"/>
          </a:xfrm>
          <a:prstGeom prst="ellipse">
            <a:avLst/>
          </a:prstGeom>
        </p:spPr>
      </p:pic>
      <p:pic>
        <p:nvPicPr>
          <p:cNvPr id="82" name="Imagen 81"/>
          <p:cNvPicPr>
            <a:picLocks noChangeAspect="1"/>
          </p:cNvPicPr>
          <p:nvPr/>
        </p:nvPicPr>
        <p:blipFill>
          <a:blip r:embed="rId4"/>
          <a:stretch>
            <a:fillRect/>
          </a:stretch>
        </p:blipFill>
        <p:spPr>
          <a:xfrm>
            <a:off x="3985302" y="2068623"/>
            <a:ext cx="745269" cy="740398"/>
          </a:xfrm>
          <a:prstGeom prst="ellipse">
            <a:avLst/>
          </a:prstGeom>
        </p:spPr>
      </p:pic>
      <p:pic>
        <p:nvPicPr>
          <p:cNvPr id="83" name="Imagen 82"/>
          <p:cNvPicPr>
            <a:picLocks noChangeAspect="1"/>
          </p:cNvPicPr>
          <p:nvPr/>
        </p:nvPicPr>
        <p:blipFill>
          <a:blip r:embed="rId5"/>
          <a:stretch>
            <a:fillRect/>
          </a:stretch>
        </p:blipFill>
        <p:spPr>
          <a:xfrm>
            <a:off x="6953930" y="1553282"/>
            <a:ext cx="769016" cy="753400"/>
          </a:xfrm>
          <a:prstGeom prst="ellipse">
            <a:avLst/>
          </a:prstGeom>
        </p:spPr>
      </p:pic>
      <p:pic>
        <p:nvPicPr>
          <p:cNvPr id="87" name="Imagen 86"/>
          <p:cNvPicPr>
            <a:picLocks noChangeAspect="1"/>
          </p:cNvPicPr>
          <p:nvPr/>
        </p:nvPicPr>
        <p:blipFill>
          <a:blip r:embed="rId6"/>
          <a:stretch>
            <a:fillRect/>
          </a:stretch>
        </p:blipFill>
        <p:spPr>
          <a:xfrm>
            <a:off x="7535588" y="2629358"/>
            <a:ext cx="781161" cy="750410"/>
          </a:xfrm>
          <a:prstGeom prst="ellipse">
            <a:avLst/>
          </a:prstGeom>
        </p:spPr>
      </p:pic>
      <p:pic>
        <p:nvPicPr>
          <p:cNvPr id="90" name="Imagen 89"/>
          <p:cNvPicPr>
            <a:picLocks noChangeAspect="1"/>
          </p:cNvPicPr>
          <p:nvPr/>
        </p:nvPicPr>
        <p:blipFill>
          <a:blip r:embed="rId7"/>
          <a:stretch>
            <a:fillRect/>
          </a:stretch>
        </p:blipFill>
        <p:spPr>
          <a:xfrm>
            <a:off x="5336407" y="2689401"/>
            <a:ext cx="797340" cy="713449"/>
          </a:xfrm>
          <a:prstGeom prst="ellipse">
            <a:avLst/>
          </a:prstGeom>
        </p:spPr>
      </p:pic>
      <p:pic>
        <p:nvPicPr>
          <p:cNvPr id="106" name="Imagen 105"/>
          <p:cNvPicPr>
            <a:picLocks noChangeAspect="1"/>
          </p:cNvPicPr>
          <p:nvPr/>
        </p:nvPicPr>
        <p:blipFill>
          <a:blip r:embed="rId8"/>
          <a:stretch>
            <a:fillRect/>
          </a:stretch>
        </p:blipFill>
        <p:spPr>
          <a:xfrm>
            <a:off x="5482377" y="1311690"/>
            <a:ext cx="825970" cy="822298"/>
          </a:xfrm>
          <a:prstGeom prst="ellipse">
            <a:avLst/>
          </a:prstGeom>
        </p:spPr>
      </p:pic>
      <p:sp>
        <p:nvSpPr>
          <p:cNvPr id="107" name="Rectángulo 106"/>
          <p:cNvSpPr/>
          <p:nvPr/>
        </p:nvSpPr>
        <p:spPr>
          <a:xfrm>
            <a:off x="10620103" y="231390"/>
            <a:ext cx="1265540" cy="7445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108" name="Imagen 10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038332" y="5405400"/>
            <a:ext cx="940090" cy="1352002"/>
          </a:xfrm>
          <a:prstGeom prst="rect">
            <a:avLst/>
          </a:prstGeom>
        </p:spPr>
      </p:pic>
    </p:spTree>
    <p:extLst>
      <p:ext uri="{BB962C8B-B14F-4D97-AF65-F5344CB8AC3E}">
        <p14:creationId xmlns:p14="http://schemas.microsoft.com/office/powerpoint/2010/main" val="3396594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1"/>
                                        </p:tgtEl>
                                        <p:attrNameLst>
                                          <p:attrName>style.visibility</p:attrName>
                                        </p:attrNameLst>
                                      </p:cBhvr>
                                      <p:to>
                                        <p:strVal val="visible"/>
                                      </p:to>
                                    </p:set>
                                    <p:animEffect transition="in" filter="barn(inVertical)">
                                      <p:cBhvr>
                                        <p:cTn id="12" dur="500"/>
                                        <p:tgtEl>
                                          <p:spTgt spid="10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2"/>
                                        </p:tgtEl>
                                        <p:attrNameLst>
                                          <p:attrName>style.visibility</p:attrName>
                                        </p:attrNameLst>
                                      </p:cBhvr>
                                      <p:to>
                                        <p:strVal val="visible"/>
                                      </p:to>
                                    </p:set>
                                    <p:animEffect transition="in" filter="barn(inVertical)">
                                      <p:cBhvr>
                                        <p:cTn id="17" dur="500"/>
                                        <p:tgtEl>
                                          <p:spTgt spid="10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3"/>
                                        </p:tgtEl>
                                        <p:attrNameLst>
                                          <p:attrName>style.visibility</p:attrName>
                                        </p:attrNameLst>
                                      </p:cBhvr>
                                      <p:to>
                                        <p:strVal val="visible"/>
                                      </p:to>
                                    </p:set>
                                    <p:animEffect transition="in" filter="barn(inVertical)">
                                      <p:cBhvr>
                                        <p:cTn id="22" dur="500"/>
                                        <p:tgtEl>
                                          <p:spTgt spid="10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04"/>
                                        </p:tgtEl>
                                        <p:attrNameLst>
                                          <p:attrName>style.visibility</p:attrName>
                                        </p:attrNameLst>
                                      </p:cBhvr>
                                      <p:to>
                                        <p:strVal val="visible"/>
                                      </p:to>
                                    </p:set>
                                    <p:animEffect transition="in" filter="barn(inVertical)">
                                      <p:cBhvr>
                                        <p:cTn id="27" dur="500"/>
                                        <p:tgtEl>
                                          <p:spTgt spid="10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05"/>
                                        </p:tgtEl>
                                        <p:attrNameLst>
                                          <p:attrName>style.visibility</p:attrName>
                                        </p:attrNameLst>
                                      </p:cBhvr>
                                      <p:to>
                                        <p:strVal val="visible"/>
                                      </p:to>
                                    </p:set>
                                    <p:animEffect transition="in" filter="barn(inVertical)">
                                      <p:cBhvr>
                                        <p:cTn id="32" dur="500"/>
                                        <p:tgtEl>
                                          <p:spTgt spid="1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1" grpId="0"/>
      <p:bldP spid="102" grpId="0"/>
      <p:bldP spid="103" grpId="0"/>
      <p:bldP spid="104" grpId="0"/>
      <p:bldP spid="10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81445" y="312875"/>
            <a:ext cx="10515600" cy="928098"/>
          </a:xfrm>
        </p:spPr>
        <p:txBody>
          <a:bodyPr>
            <a:normAutofit fontScale="90000"/>
          </a:bodyPr>
          <a:lstStyle/>
          <a:p>
            <a:pPr algn="ctr"/>
            <a:r>
              <a:rPr lang="es-ES" sz="3200" b="1" dirty="0" smtClean="0"/>
              <a:t>Abrir espacios para la actividad creadora a través de distintos lenguajes expresivos requiere que el educador:</a:t>
            </a:r>
            <a:endParaRPr lang="es-CL" sz="3200" b="1" dirty="0"/>
          </a:p>
        </p:txBody>
      </p:sp>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12275" y="5290457"/>
            <a:ext cx="940090" cy="1352002"/>
          </a:xfrm>
          <a:prstGeom prst="rect">
            <a:avLst/>
          </a:prstGeom>
        </p:spPr>
      </p:pic>
      <p:pic>
        <p:nvPicPr>
          <p:cNvPr id="3" name="Imagen 2"/>
          <p:cNvPicPr>
            <a:picLocks noChangeAspect="1"/>
          </p:cNvPicPr>
          <p:nvPr/>
        </p:nvPicPr>
        <p:blipFill>
          <a:blip r:embed="rId3"/>
          <a:stretch>
            <a:fillRect/>
          </a:stretch>
        </p:blipFill>
        <p:spPr>
          <a:xfrm>
            <a:off x="3742594" y="1753225"/>
            <a:ext cx="4643723" cy="4270328"/>
          </a:xfrm>
          <a:prstGeom prst="rect">
            <a:avLst/>
          </a:prstGeom>
        </p:spPr>
      </p:pic>
      <p:pic>
        <p:nvPicPr>
          <p:cNvPr id="20" name="Imagen 19"/>
          <p:cNvPicPr>
            <a:picLocks noChangeAspect="1"/>
          </p:cNvPicPr>
          <p:nvPr/>
        </p:nvPicPr>
        <p:blipFill>
          <a:blip r:embed="rId4"/>
          <a:stretch>
            <a:fillRect/>
          </a:stretch>
        </p:blipFill>
        <p:spPr>
          <a:xfrm>
            <a:off x="6362789" y="2290272"/>
            <a:ext cx="790706" cy="714186"/>
          </a:xfrm>
          <a:prstGeom prst="rect">
            <a:avLst/>
          </a:prstGeom>
        </p:spPr>
      </p:pic>
      <p:pic>
        <p:nvPicPr>
          <p:cNvPr id="21" name="Imagen 20"/>
          <p:cNvPicPr>
            <a:picLocks noChangeAspect="1"/>
          </p:cNvPicPr>
          <p:nvPr/>
        </p:nvPicPr>
        <p:blipFill>
          <a:blip r:embed="rId5"/>
          <a:stretch>
            <a:fillRect/>
          </a:stretch>
        </p:blipFill>
        <p:spPr>
          <a:xfrm>
            <a:off x="7084715" y="3503536"/>
            <a:ext cx="818611" cy="739391"/>
          </a:xfrm>
          <a:prstGeom prst="rect">
            <a:avLst/>
          </a:prstGeom>
        </p:spPr>
      </p:pic>
      <p:pic>
        <p:nvPicPr>
          <p:cNvPr id="22" name="Imagen 21"/>
          <p:cNvPicPr>
            <a:picLocks noChangeAspect="1"/>
          </p:cNvPicPr>
          <p:nvPr/>
        </p:nvPicPr>
        <p:blipFill>
          <a:blip r:embed="rId6"/>
          <a:stretch>
            <a:fillRect/>
          </a:stretch>
        </p:blipFill>
        <p:spPr>
          <a:xfrm>
            <a:off x="6318619" y="4741195"/>
            <a:ext cx="861002" cy="777679"/>
          </a:xfrm>
          <a:prstGeom prst="rect">
            <a:avLst/>
          </a:prstGeom>
        </p:spPr>
      </p:pic>
      <p:pic>
        <p:nvPicPr>
          <p:cNvPr id="23" name="Imagen 22"/>
          <p:cNvPicPr>
            <a:picLocks noChangeAspect="1"/>
          </p:cNvPicPr>
          <p:nvPr/>
        </p:nvPicPr>
        <p:blipFill>
          <a:blip r:embed="rId7"/>
          <a:stretch>
            <a:fillRect/>
          </a:stretch>
        </p:blipFill>
        <p:spPr>
          <a:xfrm>
            <a:off x="4909425" y="4755462"/>
            <a:ext cx="830744" cy="750349"/>
          </a:xfrm>
          <a:prstGeom prst="rect">
            <a:avLst/>
          </a:prstGeom>
        </p:spPr>
      </p:pic>
      <p:pic>
        <p:nvPicPr>
          <p:cNvPr id="24" name="Imagen 23"/>
          <p:cNvPicPr>
            <a:picLocks noChangeAspect="1"/>
          </p:cNvPicPr>
          <p:nvPr/>
        </p:nvPicPr>
        <p:blipFill>
          <a:blip r:embed="rId8"/>
          <a:stretch>
            <a:fillRect/>
          </a:stretch>
        </p:blipFill>
        <p:spPr>
          <a:xfrm>
            <a:off x="4217425" y="3512632"/>
            <a:ext cx="755497" cy="739391"/>
          </a:xfrm>
          <a:prstGeom prst="rect">
            <a:avLst/>
          </a:prstGeom>
        </p:spPr>
      </p:pic>
      <p:pic>
        <p:nvPicPr>
          <p:cNvPr id="25" name="Imagen 24"/>
          <p:cNvPicPr>
            <a:picLocks noChangeAspect="1"/>
          </p:cNvPicPr>
          <p:nvPr/>
        </p:nvPicPr>
        <p:blipFill>
          <a:blip r:embed="rId9"/>
          <a:stretch>
            <a:fillRect/>
          </a:stretch>
        </p:blipFill>
        <p:spPr>
          <a:xfrm>
            <a:off x="4894544" y="2219278"/>
            <a:ext cx="845625" cy="763790"/>
          </a:xfrm>
          <a:prstGeom prst="rect">
            <a:avLst/>
          </a:prstGeom>
        </p:spPr>
      </p:pic>
      <p:sp>
        <p:nvSpPr>
          <p:cNvPr id="26" name="CuadroTexto 25"/>
          <p:cNvSpPr txBox="1"/>
          <p:nvPr/>
        </p:nvSpPr>
        <p:spPr>
          <a:xfrm>
            <a:off x="7558638" y="1808650"/>
            <a:ext cx="3959257" cy="923330"/>
          </a:xfrm>
          <a:prstGeom prst="rect">
            <a:avLst/>
          </a:prstGeom>
          <a:noFill/>
        </p:spPr>
        <p:txBody>
          <a:bodyPr wrap="square" rtlCol="0">
            <a:spAutoFit/>
          </a:bodyPr>
          <a:lstStyle/>
          <a:p>
            <a:pPr algn="ctr"/>
            <a:r>
              <a:rPr lang="es-ES" dirty="0" smtClean="0">
                <a:solidFill>
                  <a:srgbClr val="0070C0"/>
                </a:solidFill>
              </a:rPr>
              <a:t>Tenga una actitud abierta, receptiva, flexible y respetuosa de los intereses y manifestaciones espontáneas</a:t>
            </a:r>
            <a:endParaRPr lang="es-CL" dirty="0">
              <a:solidFill>
                <a:srgbClr val="0070C0"/>
              </a:solidFill>
            </a:endParaRPr>
          </a:p>
        </p:txBody>
      </p:sp>
      <p:sp>
        <p:nvSpPr>
          <p:cNvPr id="27" name="CuadroTexto 26"/>
          <p:cNvSpPr txBox="1"/>
          <p:nvPr/>
        </p:nvSpPr>
        <p:spPr>
          <a:xfrm>
            <a:off x="8213052" y="3494800"/>
            <a:ext cx="3478108" cy="646331"/>
          </a:xfrm>
          <a:prstGeom prst="rect">
            <a:avLst/>
          </a:prstGeom>
          <a:noFill/>
        </p:spPr>
        <p:txBody>
          <a:bodyPr wrap="square" rtlCol="0">
            <a:spAutoFit/>
          </a:bodyPr>
          <a:lstStyle/>
          <a:p>
            <a:pPr algn="ctr"/>
            <a:r>
              <a:rPr lang="es-ES" dirty="0" smtClean="0"/>
              <a:t>Seleccione recursos variados y suficientes según la propuesta</a:t>
            </a:r>
            <a:endParaRPr lang="es-CL" dirty="0"/>
          </a:p>
        </p:txBody>
      </p:sp>
      <p:sp>
        <p:nvSpPr>
          <p:cNvPr id="28" name="CuadroTexto 27"/>
          <p:cNvSpPr txBox="1"/>
          <p:nvPr/>
        </p:nvSpPr>
        <p:spPr>
          <a:xfrm>
            <a:off x="7468863" y="5014483"/>
            <a:ext cx="3478108" cy="646331"/>
          </a:xfrm>
          <a:prstGeom prst="rect">
            <a:avLst/>
          </a:prstGeom>
          <a:noFill/>
        </p:spPr>
        <p:txBody>
          <a:bodyPr wrap="square" rtlCol="0">
            <a:spAutoFit/>
          </a:bodyPr>
          <a:lstStyle/>
          <a:p>
            <a:pPr algn="ctr"/>
            <a:r>
              <a:rPr lang="es-ES" dirty="0" smtClean="0">
                <a:solidFill>
                  <a:srgbClr val="0070C0"/>
                </a:solidFill>
              </a:rPr>
              <a:t>Organice el espacio de manera adecuada para cada propuesta</a:t>
            </a:r>
            <a:endParaRPr lang="es-CL" dirty="0">
              <a:solidFill>
                <a:srgbClr val="0070C0"/>
              </a:solidFill>
            </a:endParaRPr>
          </a:p>
        </p:txBody>
      </p:sp>
      <p:sp>
        <p:nvSpPr>
          <p:cNvPr id="29" name="CuadroTexto 28"/>
          <p:cNvSpPr txBox="1"/>
          <p:nvPr/>
        </p:nvSpPr>
        <p:spPr>
          <a:xfrm>
            <a:off x="611016" y="4922150"/>
            <a:ext cx="3909074" cy="1477328"/>
          </a:xfrm>
          <a:prstGeom prst="rect">
            <a:avLst/>
          </a:prstGeom>
          <a:noFill/>
        </p:spPr>
        <p:txBody>
          <a:bodyPr wrap="square" rtlCol="0">
            <a:spAutoFit/>
          </a:bodyPr>
          <a:lstStyle/>
          <a:p>
            <a:pPr algn="ctr"/>
            <a:r>
              <a:rPr lang="es-ES" dirty="0" smtClean="0"/>
              <a:t>Disponga del tiempo prolongado a fin de posibilitar la exploración inicial, luego el tiempo de juego y luego el tiempo para poner en acto las ideas que los materiales les sugieren</a:t>
            </a:r>
            <a:endParaRPr lang="es-CL" dirty="0"/>
          </a:p>
        </p:txBody>
      </p:sp>
      <p:sp>
        <p:nvSpPr>
          <p:cNvPr id="30" name="CuadroTexto 29"/>
          <p:cNvSpPr txBox="1"/>
          <p:nvPr/>
        </p:nvSpPr>
        <p:spPr>
          <a:xfrm>
            <a:off x="366578" y="3209569"/>
            <a:ext cx="3478108" cy="1200329"/>
          </a:xfrm>
          <a:prstGeom prst="rect">
            <a:avLst/>
          </a:prstGeom>
          <a:noFill/>
        </p:spPr>
        <p:txBody>
          <a:bodyPr wrap="square" rtlCol="0">
            <a:spAutoFit/>
          </a:bodyPr>
          <a:lstStyle/>
          <a:p>
            <a:pPr algn="ctr"/>
            <a:r>
              <a:rPr lang="es-ES" dirty="0" smtClean="0">
                <a:solidFill>
                  <a:srgbClr val="0070C0"/>
                </a:solidFill>
              </a:rPr>
              <a:t>Participe aportando ideas, favoreciendo soluciones, problematizando situaciones, socializando logros y producciones</a:t>
            </a:r>
            <a:endParaRPr lang="es-CL" dirty="0">
              <a:solidFill>
                <a:srgbClr val="0070C0"/>
              </a:solidFill>
            </a:endParaRPr>
          </a:p>
        </p:txBody>
      </p:sp>
      <p:sp>
        <p:nvSpPr>
          <p:cNvPr id="31" name="CuadroTexto 30"/>
          <p:cNvSpPr txBox="1"/>
          <p:nvPr/>
        </p:nvSpPr>
        <p:spPr>
          <a:xfrm>
            <a:off x="681445" y="1835066"/>
            <a:ext cx="3978603" cy="923330"/>
          </a:xfrm>
          <a:prstGeom prst="rect">
            <a:avLst/>
          </a:prstGeom>
          <a:noFill/>
        </p:spPr>
        <p:txBody>
          <a:bodyPr wrap="square" rtlCol="0">
            <a:spAutoFit/>
          </a:bodyPr>
          <a:lstStyle/>
          <a:p>
            <a:pPr algn="ctr"/>
            <a:r>
              <a:rPr lang="es-ES" dirty="0" smtClean="0"/>
              <a:t>Genere situaciones de reflexión acerca de las propiedades de los materiales y los modos de construcción</a:t>
            </a:r>
            <a:endParaRPr lang="es-CL" dirty="0"/>
          </a:p>
        </p:txBody>
      </p:sp>
    </p:spTree>
    <p:extLst>
      <p:ext uri="{BB962C8B-B14F-4D97-AF65-F5344CB8AC3E}">
        <p14:creationId xmlns:p14="http://schemas.microsoft.com/office/powerpoint/2010/main" val="2980967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par>
                                <p:cTn id="8" presetID="16" presetClass="entr" presetSubtype="21"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arn(inVertical)">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barn(inVertical)">
                                      <p:cBhvr>
                                        <p:cTn id="15" dur="500"/>
                                        <p:tgtEl>
                                          <p:spTgt spid="21"/>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barn(inVertical)">
                                      <p:cBhvr>
                                        <p:cTn id="18" dur="500"/>
                                        <p:tgtEl>
                                          <p:spTgt spid="27"/>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barn(inVertical)">
                                      <p:cBhvr>
                                        <p:cTn id="23" dur="500"/>
                                        <p:tgtEl>
                                          <p:spTgt spid="22"/>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barn(inVertical)">
                                      <p:cBhvr>
                                        <p:cTn id="26" dur="500"/>
                                        <p:tgtEl>
                                          <p:spTgt spid="28"/>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barn(inVertical)">
                                      <p:cBhvr>
                                        <p:cTn id="31" dur="500"/>
                                        <p:tgtEl>
                                          <p:spTgt spid="23"/>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barn(inVertical)">
                                      <p:cBhvr>
                                        <p:cTn id="34" dur="500"/>
                                        <p:tgtEl>
                                          <p:spTgt spid="29"/>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barn(inVertical)">
                                      <p:cBhvr>
                                        <p:cTn id="39" dur="500"/>
                                        <p:tgtEl>
                                          <p:spTgt spid="24"/>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barn(inVertical)">
                                      <p:cBhvr>
                                        <p:cTn id="42" dur="500"/>
                                        <p:tgtEl>
                                          <p:spTgt spid="30"/>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barn(inVertical)">
                                      <p:cBhvr>
                                        <p:cTn id="47" dur="500"/>
                                        <p:tgtEl>
                                          <p:spTgt spid="25"/>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31"/>
                                        </p:tgtEl>
                                        <p:attrNameLst>
                                          <p:attrName>style.visibility</p:attrName>
                                        </p:attrNameLst>
                                      </p:cBhvr>
                                      <p:to>
                                        <p:strVal val="visible"/>
                                      </p:to>
                                    </p:set>
                                    <p:animEffect transition="in" filter="barn(inVertical)">
                                      <p:cBhvr>
                                        <p:cTn id="5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28" grpId="0"/>
      <p:bldP spid="29" grpId="0"/>
      <p:bldP spid="30" grpId="0"/>
      <p:bldP spid="3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942517" y="487415"/>
            <a:ext cx="8270966" cy="1325563"/>
          </a:xfrm>
        </p:spPr>
        <p:txBody>
          <a:bodyPr>
            <a:normAutofit/>
          </a:bodyPr>
          <a:lstStyle/>
          <a:p>
            <a:pPr algn="ctr"/>
            <a:r>
              <a:rPr lang="es-ES" sz="4000" dirty="0" smtClean="0"/>
              <a:t>¿Qué entenderemos por experiencias artísticas?</a:t>
            </a:r>
            <a:endParaRPr lang="es-CL" sz="4000" dirty="0"/>
          </a:p>
        </p:txBody>
      </p:sp>
      <p:sp>
        <p:nvSpPr>
          <p:cNvPr id="3" name="Marcador de contenido 2"/>
          <p:cNvSpPr>
            <a:spLocks noGrp="1"/>
          </p:cNvSpPr>
          <p:nvPr>
            <p:ph idx="1"/>
          </p:nvPr>
        </p:nvSpPr>
        <p:spPr>
          <a:xfrm>
            <a:off x="838200" y="2076994"/>
            <a:ext cx="10515600" cy="4256723"/>
          </a:xfrm>
          <a:solidFill>
            <a:srgbClr val="CCCCFF"/>
          </a:solidFill>
        </p:spPr>
        <p:txBody>
          <a:bodyPr>
            <a:normAutofit fontScale="77500" lnSpcReduction="20000"/>
          </a:bodyPr>
          <a:lstStyle/>
          <a:p>
            <a:pPr marL="0" indent="0" algn="just">
              <a:buNone/>
            </a:pPr>
            <a:r>
              <a:rPr lang="es-ES" dirty="0" smtClean="0"/>
              <a:t>Son experiencias educativas, intencionadas por un adulto,  que involucran el placer, la percepción y los sentidos del niño y de la niña, situaciones que ofrecen “otras alternativas” para sus ojos, oídos, olfato, tacto, gestualidad y movimiento.</a:t>
            </a:r>
          </a:p>
          <a:p>
            <a:pPr marL="0" indent="0" algn="just">
              <a:buNone/>
            </a:pPr>
            <a:endParaRPr lang="es-ES" dirty="0"/>
          </a:p>
          <a:p>
            <a:pPr marL="0" indent="0" algn="just">
              <a:buNone/>
            </a:pPr>
            <a:r>
              <a:rPr lang="es-ES" dirty="0" smtClean="0"/>
              <a:t>Existen 2 tipos:</a:t>
            </a:r>
          </a:p>
          <a:p>
            <a:pPr algn="just">
              <a:buFont typeface="Wingdings" panose="05000000000000000000" pitchFamily="2" charset="2"/>
              <a:buChar char="ü"/>
            </a:pPr>
            <a:r>
              <a:rPr lang="es-ES" dirty="0" smtClean="0"/>
              <a:t>Experiencias de apreciación-percepción: Son invitaciones perceptuales donde los niños y niñas escuchan, miran y reciben mediante los sentidos aquello que les ofrece el adulto con intención hacia lo artístico. (Ej. Cantar, observar imágenes, decir poesías, danzar)</a:t>
            </a:r>
          </a:p>
          <a:p>
            <a:pPr algn="just">
              <a:buFont typeface="Wingdings" panose="05000000000000000000" pitchFamily="2" charset="2"/>
              <a:buChar char="ü"/>
            </a:pPr>
            <a:endParaRPr lang="es-ES" dirty="0" smtClean="0"/>
          </a:p>
          <a:p>
            <a:pPr algn="just">
              <a:buFont typeface="Wingdings" panose="05000000000000000000" pitchFamily="2" charset="2"/>
              <a:buChar char="ü"/>
            </a:pPr>
            <a:r>
              <a:rPr lang="es-ES" dirty="0" smtClean="0"/>
              <a:t>Experiencias de exploración-producción: Los niños y niñas ejercen acciones y buscan posibilidades expresivas frente a objetos, materiales, herramientas o producciones artísticas. En este caso el adulto interviene propiciando y facilitando acciones del niño, niña. (Ej. Tocar un instrumento, encontrar movimientos con telas, pintar con las manos, darle vida a un títere). </a:t>
            </a:r>
            <a:endParaRPr lang="es-CL" dirty="0"/>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242834"/>
            <a:ext cx="2104317" cy="1570144"/>
          </a:xfrm>
          <a:prstGeom prst="rect">
            <a:avLst/>
          </a:prstGeom>
        </p:spPr>
      </p:pic>
    </p:spTree>
    <p:extLst>
      <p:ext uri="{BB962C8B-B14F-4D97-AF65-F5344CB8AC3E}">
        <p14:creationId xmlns:p14="http://schemas.microsoft.com/office/powerpoint/2010/main" val="18505887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222069" y="2168435"/>
            <a:ext cx="11795760" cy="4598125"/>
          </a:xfrm>
          <a:prstGeom prst="rect">
            <a:avLst/>
          </a:prstGeom>
          <a:solidFill>
            <a:srgbClr val="00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4" name="CuadroTexto 3"/>
          <p:cNvSpPr txBox="1"/>
          <p:nvPr/>
        </p:nvSpPr>
        <p:spPr>
          <a:xfrm>
            <a:off x="832757" y="520024"/>
            <a:ext cx="10574383" cy="707886"/>
          </a:xfrm>
          <a:prstGeom prst="rect">
            <a:avLst/>
          </a:prstGeom>
          <a:noFill/>
        </p:spPr>
        <p:txBody>
          <a:bodyPr wrap="square" rtlCol="0">
            <a:spAutoFit/>
          </a:bodyPr>
          <a:lstStyle/>
          <a:p>
            <a:pPr algn="ctr"/>
            <a:r>
              <a:rPr lang="es-MX" sz="4000" dirty="0" smtClean="0">
                <a:solidFill>
                  <a:srgbClr val="002060"/>
                </a:solidFill>
                <a:latin typeface="+mj-lt"/>
              </a:rPr>
              <a:t>Propuestas para desarrollar los lenguajes artísticos</a:t>
            </a:r>
            <a:endParaRPr lang="es-CL" sz="4000" dirty="0">
              <a:solidFill>
                <a:srgbClr val="002060"/>
              </a:solidFill>
              <a:latin typeface="+mj-lt"/>
            </a:endParaRPr>
          </a:p>
        </p:txBody>
      </p:sp>
      <p:pic>
        <p:nvPicPr>
          <p:cNvPr id="1026" name="Picture 2" descr="Lenguajes artísticos - Aprendo en Línea - DOCENTE. Currículum Nacional.  Mineduc. Gobierno de Chile Chi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8433" y="1541418"/>
            <a:ext cx="10883032" cy="44212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341110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42570" y="5265202"/>
            <a:ext cx="871728" cy="847344"/>
          </a:xfrm>
          <a:prstGeom prst="rect">
            <a:avLst/>
          </a:prstGeom>
        </p:spPr>
      </p:pic>
      <p:pic>
        <p:nvPicPr>
          <p:cNvPr id="4" name="Picture 2" descr="Resultado de imagen para niÃ±os pintand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348216"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CuadroTexto 4"/>
          <p:cNvSpPr txBox="1"/>
          <p:nvPr/>
        </p:nvSpPr>
        <p:spPr>
          <a:xfrm>
            <a:off x="5682342" y="365759"/>
            <a:ext cx="6348549" cy="1938992"/>
          </a:xfrm>
          <a:prstGeom prst="rect">
            <a:avLst/>
          </a:prstGeom>
          <a:noFill/>
        </p:spPr>
        <p:txBody>
          <a:bodyPr wrap="square" rtlCol="0">
            <a:spAutoFit/>
          </a:bodyPr>
          <a:lstStyle/>
          <a:p>
            <a:pPr algn="ctr"/>
            <a:r>
              <a:rPr lang="es-MX" sz="4000" dirty="0" smtClean="0"/>
              <a:t>Metodologías más utilizadas para el desarrollo de lenguajes artísticos</a:t>
            </a:r>
            <a:endParaRPr lang="es-CL" sz="4000" dirty="0"/>
          </a:p>
        </p:txBody>
      </p:sp>
      <p:sp>
        <p:nvSpPr>
          <p:cNvPr id="6" name="CuadroTexto 5"/>
          <p:cNvSpPr txBox="1"/>
          <p:nvPr/>
        </p:nvSpPr>
        <p:spPr>
          <a:xfrm>
            <a:off x="6152606" y="2664824"/>
            <a:ext cx="5760720" cy="4401205"/>
          </a:xfrm>
          <a:prstGeom prst="rect">
            <a:avLst/>
          </a:prstGeom>
          <a:noFill/>
        </p:spPr>
        <p:txBody>
          <a:bodyPr wrap="square" rtlCol="0">
            <a:spAutoFit/>
          </a:bodyPr>
          <a:lstStyle/>
          <a:p>
            <a:pPr marL="285750" indent="-285750">
              <a:buFont typeface="Courier New" panose="02070309020205020404" pitchFamily="49" charset="0"/>
              <a:buChar char="o"/>
            </a:pPr>
            <a:r>
              <a:rPr lang="es-MX" sz="2800" dirty="0" smtClean="0">
                <a:solidFill>
                  <a:srgbClr val="002060"/>
                </a:solidFill>
              </a:rPr>
              <a:t>Talleres</a:t>
            </a:r>
          </a:p>
          <a:p>
            <a:pPr marL="285750" indent="-285750">
              <a:buFont typeface="Courier New" panose="02070309020205020404" pitchFamily="49" charset="0"/>
              <a:buChar char="o"/>
            </a:pPr>
            <a:r>
              <a:rPr lang="es-MX" sz="2800" dirty="0" smtClean="0">
                <a:solidFill>
                  <a:srgbClr val="002060"/>
                </a:solidFill>
              </a:rPr>
              <a:t>Zonas</a:t>
            </a:r>
          </a:p>
          <a:p>
            <a:pPr marL="285750" indent="-285750">
              <a:buFont typeface="Courier New" panose="02070309020205020404" pitchFamily="49" charset="0"/>
              <a:buChar char="o"/>
            </a:pPr>
            <a:r>
              <a:rPr lang="es-MX" sz="2800" dirty="0" smtClean="0">
                <a:solidFill>
                  <a:srgbClr val="002060"/>
                </a:solidFill>
              </a:rPr>
              <a:t>Experiencias de aprendizaje sensoriales</a:t>
            </a:r>
            <a:endParaRPr lang="es-MX" sz="2800" dirty="0">
              <a:solidFill>
                <a:srgbClr val="002060"/>
              </a:solidFill>
            </a:endParaRPr>
          </a:p>
          <a:p>
            <a:pPr marL="285750" indent="-285750">
              <a:buFont typeface="Courier New" panose="02070309020205020404" pitchFamily="49" charset="0"/>
              <a:buChar char="o"/>
            </a:pPr>
            <a:r>
              <a:rPr lang="es-MX" sz="2800" dirty="0" smtClean="0">
                <a:solidFill>
                  <a:srgbClr val="002060"/>
                </a:solidFill>
              </a:rPr>
              <a:t>Dibujo y modelado.</a:t>
            </a:r>
          </a:p>
          <a:p>
            <a:pPr marL="285750" indent="-285750">
              <a:buFont typeface="Courier New" panose="02070309020205020404" pitchFamily="49" charset="0"/>
              <a:buChar char="o"/>
            </a:pPr>
            <a:endParaRPr lang="es-MX" sz="2800" dirty="0">
              <a:solidFill>
                <a:srgbClr val="002060"/>
              </a:solidFill>
            </a:endParaRPr>
          </a:p>
          <a:p>
            <a:pPr algn="ctr"/>
            <a:r>
              <a:rPr lang="es-MX" sz="2800" b="1" dirty="0" smtClean="0">
                <a:solidFill>
                  <a:srgbClr val="002060"/>
                </a:solidFill>
              </a:rPr>
              <a:t>¡Pero existen otras que se pueden desarrollar en los Jardines Infantiles!</a:t>
            </a:r>
          </a:p>
          <a:p>
            <a:pPr marL="285750" indent="-285750">
              <a:buFont typeface="Courier New" panose="02070309020205020404" pitchFamily="49" charset="0"/>
              <a:buChar char="o"/>
            </a:pPr>
            <a:endParaRPr lang="es-MX" sz="2800" dirty="0">
              <a:solidFill>
                <a:srgbClr val="002060"/>
              </a:solidFill>
            </a:endParaRPr>
          </a:p>
          <a:p>
            <a:pPr marL="285750" indent="-285750">
              <a:buFont typeface="Courier New" panose="02070309020205020404" pitchFamily="49" charset="0"/>
              <a:buChar char="o"/>
            </a:pPr>
            <a:endParaRPr lang="es-CL" sz="2800" dirty="0">
              <a:solidFill>
                <a:srgbClr val="002060"/>
              </a:solidFill>
            </a:endParaRPr>
          </a:p>
        </p:txBody>
      </p:sp>
    </p:spTree>
    <p:extLst>
      <p:ext uri="{BB962C8B-B14F-4D97-AF65-F5344CB8AC3E}">
        <p14:creationId xmlns:p14="http://schemas.microsoft.com/office/powerpoint/2010/main" val="22605696"/>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efault Theme">
  <a:themeElements>
    <a:clrScheme name="SM - Theme 19 - Light">
      <a:dk1>
        <a:srgbClr val="AAAAAA"/>
      </a:dk1>
      <a:lt1>
        <a:srgbClr val="FFFFFF"/>
      </a:lt1>
      <a:dk2>
        <a:srgbClr val="08204C"/>
      </a:dk2>
      <a:lt2>
        <a:srgbClr val="FEFFFE"/>
      </a:lt2>
      <a:accent1>
        <a:srgbClr val="35CA78"/>
      </a:accent1>
      <a:accent2>
        <a:srgbClr val="23A4A7"/>
      </a:accent2>
      <a:accent3>
        <a:srgbClr val="1060B1"/>
      </a:accent3>
      <a:accent4>
        <a:srgbClr val="566A7C"/>
      </a:accent4>
      <a:accent5>
        <a:srgbClr val="98A9BC"/>
      </a:accent5>
      <a:accent6>
        <a:srgbClr val="52647F"/>
      </a:accent6>
      <a:hlink>
        <a:srgbClr val="6B9F25"/>
      </a:hlink>
      <a:folHlink>
        <a:srgbClr val="B26B0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flip="none" rotWithShape="1">
          <a:gsLst>
            <a:gs pos="0">
              <a:srgbClr val="6FBFFF"/>
            </a:gs>
            <a:gs pos="98000">
              <a:srgbClr val="3C8BFF"/>
            </a:gs>
          </a:gsLst>
          <a:lin ang="5400000" scaled="1"/>
          <a:tileRect/>
        </a:gra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1535</TotalTime>
  <Words>1597</Words>
  <Application>Microsoft Office PowerPoint</Application>
  <PresentationFormat>Panorámica</PresentationFormat>
  <Paragraphs>101</Paragraphs>
  <Slides>20</Slides>
  <Notes>1</Notes>
  <HiddenSlides>0</HiddenSlides>
  <MMClips>0</MMClips>
  <ScaleCrop>false</ScaleCrop>
  <HeadingPairs>
    <vt:vector size="6" baseType="variant">
      <vt:variant>
        <vt:lpstr>Fuentes usadas</vt:lpstr>
      </vt:variant>
      <vt:variant>
        <vt:i4>9</vt:i4>
      </vt:variant>
      <vt:variant>
        <vt:lpstr>Tema</vt:lpstr>
      </vt:variant>
      <vt:variant>
        <vt:i4>2</vt:i4>
      </vt:variant>
      <vt:variant>
        <vt:lpstr>Títulos de diapositiva</vt:lpstr>
      </vt:variant>
      <vt:variant>
        <vt:i4>20</vt:i4>
      </vt:variant>
    </vt:vector>
  </HeadingPairs>
  <TitlesOfParts>
    <vt:vector size="31" baseType="lpstr">
      <vt:lpstr>Arial</vt:lpstr>
      <vt:lpstr>Arial</vt:lpstr>
      <vt:lpstr>Calibri</vt:lpstr>
      <vt:lpstr>Calibri Light</vt:lpstr>
      <vt:lpstr>Courier New</vt:lpstr>
      <vt:lpstr>Open Sans</vt:lpstr>
      <vt:lpstr>Open Sans Light</vt:lpstr>
      <vt:lpstr>Poppins</vt:lpstr>
      <vt:lpstr>Wingdings</vt:lpstr>
      <vt:lpstr>Tema de Office</vt:lpstr>
      <vt:lpstr>Default Theme</vt:lpstr>
      <vt:lpstr>Presentación de PowerPoint</vt:lpstr>
      <vt:lpstr>Presentación de PowerPoint</vt:lpstr>
      <vt:lpstr>¿Qué son los lenguajes artísticos?</vt:lpstr>
      <vt:lpstr>¿Por qué es importante favorecer los lenguajes artísticos?</vt:lpstr>
      <vt:lpstr>Presentación de PowerPoint</vt:lpstr>
      <vt:lpstr>Abrir espacios para la actividad creadora a través de distintos lenguajes expresivos requiere que el educador:</vt:lpstr>
      <vt:lpstr>¿Qué entenderemos por experiencias artísticas?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Constanza de los Angeles Perez Cofre</dc:creator>
  <cp:lastModifiedBy>Constanza de los Angeles Perez Cofre</cp:lastModifiedBy>
  <cp:revision>78</cp:revision>
  <dcterms:created xsi:type="dcterms:W3CDTF">2021-11-04T11:51:21Z</dcterms:created>
  <dcterms:modified xsi:type="dcterms:W3CDTF">2023-05-09T19:58:43Z</dcterms:modified>
</cp:coreProperties>
</file>